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8288000" cy="10287000"/>
  <p:notesSz cx="6858000" cy="9144000"/>
  <p:embeddedFontLst>
    <p:embeddedFont>
      <p:font typeface="Assistant Regular Bold" panose="020B0604020202020204" charset="-79"/>
      <p:regular r:id="rId20"/>
    </p:embeddedFont>
    <p:embeddedFont>
      <p:font typeface="Calibri" panose="020F0502020204030204" pitchFamily="34" charset="0"/>
      <p:regular r:id="rId21"/>
      <p:bold r:id="rId22"/>
      <p:italic r:id="rId23"/>
      <p:boldItalic r:id="rId24"/>
    </p:embeddedFont>
    <p:embeddedFont>
      <p:font typeface="Open Sans Extra Bold" panose="020B0604020202020204" charset="0"/>
      <p:regular r:id="rId25"/>
    </p:embeddedFont>
    <p:embeddedFont>
      <p:font typeface="Open Sauce" panose="020B0604020202020204" charset="0"/>
      <p:regular r:id="rId26"/>
    </p:embeddedFont>
    <p:embeddedFont>
      <p:font typeface="Open Sauce Bold" panose="020B0604020202020204" charset="0"/>
      <p:regular r:id="rId27"/>
    </p:embeddedFont>
    <p:embeddedFont>
      <p:font typeface="Open Sauce Bold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22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everyone to the presentation of sustainable hospitals. In this lab, we have 10 students with various backgrounds, some from more technological side, some from  science, and some from management. Together, we are solving the sustainable challenge of healthcare from distinctive perspectives.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example: NovaSure procedure, which is currently performed in the OR. That is not necessary. The NovaSure procedure can be performed in the outpatient care. Right now it is performed at the OR out of ease. As we all know, the use of an OR room has an higher impact on the environment than using the outpatient rooms. For example: ventilation, pressure in the OR room, patients have to wear certain foot coverage (plastic) etc etc.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hospital CO2 emissions, around 62% is made up by the supply chain out of which 10% constitute of emissions from catering services. This presents a big potential for lowering emissions. One way in which this can be done is by stimulating plant-based options. A study in the LUMC has shown that this would benefit the majority of patients in the ward and visitor / employee restaurant. Often, budgetary restraints, lack of staff and organisational support as well as a lack of prioritisation were found as barriers against this transition. On the other hand, governmental guidelines, staff training and nudging were found to have a positive effect.</a:t>
            </a:r>
          </a:p>
          <a:p>
            <a:endParaRPr lang="en-US"/>
          </a:p>
          <a:p>
            <a:endParaRPr lang="en-US"/>
          </a:p>
          <a:p>
            <a:r>
              <a:rPr lang="en-US"/>
              <a:t>To develop sustainable hospitals, it's important to also encourage a food transition towards a sustainable diet that includes more plant-based foods. Users of the hospital catering services should be encouraged to choose healthy and sustainable food products. This could be achieved with informational campaigns or psychological interventions and adaptations, such as nudging. With nudging, sustainable food choice could be encouraged without changing the price of products or eliminating certain options. Non-intrusive and subtle changes to the environment of hospital restaurants and cafeterias could contribute to behaviour change of hospital staff and visitors. With more investigation, it could be determined whether nudging would also be a suitable strategy for promoting sustainable food choice amongst patients of hospitals.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begin with, we all know that healthcare is responsible for around 8% of carbon emission in the Netherlands, but how polluting is it? About the same as Tata Steel.</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know the goals of green deal sustainable healthcare, aiming at climate neutral and maximum circularity by 2050. </a:t>
            </a:r>
          </a:p>
          <a:p>
            <a:endParaRPr lang="en-US"/>
          </a:p>
          <a:p>
            <a:r>
              <a:rPr lang="en-US"/>
              <a:t>With these clear targets set ahead and the practice you're doing now, we'd like to know How do you feel about moving towards a sustainable hospital? You scan the code and share your opinions here.</a:t>
            </a:r>
          </a:p>
          <a:p>
            <a:endParaRPr lang="en-US"/>
          </a:p>
          <a:p>
            <a:r>
              <a:rPr lang="en-US"/>
              <a:t>Improvise based on the result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can hospitals do today to become more sustainable? </a:t>
            </a:r>
          </a:p>
          <a:p>
            <a:endParaRPr lang="en-US"/>
          </a:p>
          <a:p>
            <a:r>
              <a:rPr lang="en-US"/>
              <a:t>The foundation of this pathway is Knowledge sharing within and between hospitals. </a:t>
            </a:r>
          </a:p>
          <a:p>
            <a:endParaRPr lang="en-US"/>
          </a:p>
          <a:p>
            <a:r>
              <a:rPr lang="en-US"/>
              <a:t>On top of the knowledge sharing, there are 5 tangible actions that hospital and act today, not tomorrow,  to become more sustainable.</a:t>
            </a:r>
          </a:p>
          <a:p>
            <a:endParaRPr lang="en-US"/>
          </a:p>
          <a:p>
            <a:r>
              <a:rPr lang="en-US"/>
              <a:t>Mels will talk more about each individual 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action that hospitals can take today is to use reusables instead of disposables. </a:t>
            </a:r>
          </a:p>
          <a:p>
            <a:endParaRPr lang="en-US"/>
          </a:p>
          <a:p>
            <a:r>
              <a:rPr lang="en-US"/>
              <a:t>Life Cycle Assessments have shown that, generally, reusables have a lower environmental impact compared to disposables. </a:t>
            </a:r>
          </a:p>
          <a:p>
            <a:endParaRPr lang="en-US"/>
          </a:p>
          <a:p>
            <a:r>
              <a:rPr lang="en-US"/>
              <a:t>One class of reusables are medical textiles. There are multiple LCAs that showed that surgical gowns, surgical caps and other textile products have lower environmental impact than disposables. Reusable cellulose mats, for example, have a two to three times lower environmental impact than disposable mats.</a:t>
            </a:r>
          </a:p>
          <a:p>
            <a:endParaRPr lang="en-US"/>
          </a:p>
          <a:p>
            <a:r>
              <a:rPr lang="en-US"/>
              <a:t>Hospitals should not only switch to reusable textiles but also other reusable medical devices with lower environmental impacts that can be identified at healthcareLCA.com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-From the question: </a:t>
            </a:r>
          </a:p>
          <a:p>
            <a:r>
              <a:rPr lang="en-US"/>
              <a:t>“What barriers do you see on the material logistics infrastructure to move to reusables?” (slide 6)</a:t>
            </a:r>
          </a:p>
          <a:p>
            <a:r>
              <a:rPr lang="en-US"/>
              <a:t>, you will probably get answers like:</a:t>
            </a:r>
          </a:p>
          <a:p>
            <a:r>
              <a:rPr lang="en-US"/>
              <a:t>-	Not enough logistics employees </a:t>
            </a:r>
          </a:p>
          <a:p>
            <a:r>
              <a:rPr lang="en-US"/>
              <a:t>-	Not enough (storage) space </a:t>
            </a:r>
          </a:p>
          <a:p>
            <a:r>
              <a:rPr lang="en-US"/>
              <a:t>-	Not enough CSD (central sterilization department) employees</a:t>
            </a:r>
          </a:p>
          <a:p>
            <a:r>
              <a:rPr lang="en-US"/>
              <a:t>-	Not enough CSD space available</a:t>
            </a:r>
          </a:p>
          <a:p>
            <a:endParaRPr lang="en-US"/>
          </a:p>
          <a:p>
            <a:r>
              <a:rPr lang="en-US"/>
              <a:t>Text:</a:t>
            </a:r>
          </a:p>
          <a:p>
            <a:r>
              <a:rPr lang="en-US"/>
              <a:t>For all these problems there are solution options.</a:t>
            </a:r>
          </a:p>
          <a:p>
            <a:endParaRPr lang="en-US"/>
          </a:p>
          <a:p>
            <a:r>
              <a:rPr lang="en-US"/>
              <a:t>#1. The first and most important solution is to track and trace the history of unique medical devices throughout the hospital, which can bedone through an already existing tool inside ERP or Asset management software. From 2025 onwards all medical devices will have a unique barcode. When this barcode would be scanned more frequently with every movement, reprocess or repair and information about its history is added. You can use this information to implement the other solutions. An other more sophisticated option is to implement RFID or BLE technology which allows for automated tracking and tracing.</a:t>
            </a:r>
          </a:p>
          <a:p>
            <a:endParaRPr lang="en-US"/>
          </a:p>
          <a:p>
            <a:r>
              <a:rPr lang="en-US"/>
              <a:t>#2. The second most important solution is to implement a warehouse management system, that when you know where everything is location because you have implemented a tracking and tracing solution, can help to improve many things including:</a:t>
            </a:r>
          </a:p>
          <a:p>
            <a:r>
              <a:rPr lang="en-US"/>
              <a:t>-	Optimize storage space</a:t>
            </a:r>
          </a:p>
          <a:p>
            <a:r>
              <a:rPr lang="en-US"/>
              <a:t>-	Automate the order system</a:t>
            </a:r>
          </a:p>
          <a:p>
            <a:r>
              <a:rPr lang="en-US"/>
              <a:t>-	Pick items that expire the earliest first</a:t>
            </a:r>
          </a:p>
          <a:p>
            <a:r>
              <a:rPr lang="en-US"/>
              <a:t>This all not only saves storage space, but also time, logistics employees and spillage (waste).</a:t>
            </a:r>
          </a:p>
          <a:p>
            <a:endParaRPr lang="en-US"/>
          </a:p>
          <a:p>
            <a:r>
              <a:rPr lang="en-US"/>
              <a:t>#3 the third solutions are for the central sterilization department (CSD) and includes:</a:t>
            </a:r>
          </a:p>
          <a:p>
            <a:r>
              <a:rPr lang="en-US"/>
              <a:t>-	Packing robot 					</a:t>
            </a:r>
          </a:p>
          <a:p>
            <a:r>
              <a:rPr lang="en-US"/>
              <a:t>o	(Save 1 FTE &amp; 10% blue wrap)</a:t>
            </a:r>
          </a:p>
          <a:p>
            <a:r>
              <a:rPr lang="en-US"/>
              <a:t>-	RFID technology on sets/individual instruments </a:t>
            </a:r>
          </a:p>
          <a:p>
            <a:r>
              <a:rPr lang="en-US"/>
              <a:t>o	(Save FTE, because no more scanning required)</a:t>
            </a:r>
          </a:p>
          <a:p>
            <a:r>
              <a:rPr lang="en-US"/>
              <a:t>-	Endoscopic dryer</a:t>
            </a:r>
          </a:p>
          <a:p>
            <a:r>
              <a:rPr lang="en-US"/>
              <a:t>o	 (Save space &amp; time, compared to bigger endoscopic drying closets)</a:t>
            </a:r>
          </a:p>
          <a:p>
            <a:r>
              <a:rPr lang="en-US"/>
              <a:t>-	Rigid sterilization container </a:t>
            </a:r>
          </a:p>
          <a:p>
            <a:r>
              <a:rPr lang="en-US"/>
              <a:t>o	(Requires more space, but lower environmental impact compared to blue wrap)</a:t>
            </a:r>
          </a:p>
          <a:p>
            <a:endParaRPr lang="en-US"/>
          </a:p>
          <a:p>
            <a:r>
              <a:rPr lang="en-US"/>
              <a:t>#4 The fourth solution is for replacing logistics employees that transport items throughout the hospital with Autonomous Mobile Robots. One of the requirements for this to work is that you know how much movements they are going to make on different times on the day, which is something the tracking and tracing solutions can help with.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Reducing energy use in hospitals is possible and highly necessary. </a:t>
            </a:r>
          </a:p>
          <a:p>
            <a:r>
              <a:rPr lang="en-US"/>
              <a:t>- Medical devices often have a stand-by function or some even have an energy saving mode available. E.g. it was found that imaging scanners have an energy saving mode that currently wasn't known and therefore wasn't used. This should be set as the default setting when possible. Sometimes, devices can even be shut down when inactively used. A straightforward example for this are the computers used in the hospitals that can be shut down overnight.</a:t>
            </a:r>
          </a:p>
          <a:p>
            <a:r>
              <a:rPr lang="en-US"/>
              <a:t>- For this, transparancy from the manufacturer is required about possible energy saving settings of the medical equipment. Pressure from the hospitals can be put on the manufacturer and hospitals can even group together to  put more pressure on them. Technological developments make it possible for equipment to automatically switch to a less energy-consuming mode when it is inactively used for a while, this also needs to be implemented in medical equipment from now 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Efficient waste management is essential for hospital sustainability. Strategies include accessible bins for recycling and proper disposal of the employees. For example, metals and thermoplastics can be recycled and transformed into new products. For recycling it is important that medical-contaminated waste stays separate from other waste, because only the non-contaminated waste can be used for recycling methods. Accessible bins and training of the employees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Noor did her thesis on reducing medication waste in the OR</a:t>
            </a:r>
          </a:p>
          <a:p>
            <a:endParaRPr lang="en-US"/>
          </a:p>
          <a:p>
            <a:r>
              <a:rPr lang="en-US"/>
              <a:t>Actionable solutions for this problem are:</a:t>
            </a:r>
          </a:p>
          <a:p>
            <a:endParaRPr lang="en-US"/>
          </a:p>
          <a:p>
            <a:r>
              <a:rPr lang="en-US"/>
              <a:t>1. Creating awareness of the most wasted medications </a:t>
            </a:r>
          </a:p>
          <a:p>
            <a:endParaRPr lang="en-US"/>
          </a:p>
          <a:p>
            <a:r>
              <a:rPr lang="en-US"/>
              <a:t>2. Appropriate prescribing:</a:t>
            </a:r>
          </a:p>
          <a:p>
            <a:r>
              <a:rPr lang="en-US"/>
              <a:t>- proper dosis calculation with weight and lenght of the procedure in mind</a:t>
            </a:r>
          </a:p>
          <a:p>
            <a:r>
              <a:rPr lang="en-US"/>
              <a:t>- there are tools available like a calculation table and app to decide on the dose of Propofol</a:t>
            </a:r>
          </a:p>
          <a:p>
            <a:endParaRPr lang="en-US"/>
          </a:p>
          <a:p>
            <a:r>
              <a:rPr lang="en-US"/>
              <a:t>3. Investigate in alternatives:</a:t>
            </a:r>
          </a:p>
          <a:p>
            <a:r>
              <a:rPr lang="en-US"/>
              <a:t>for example a check valve, prefilled syringes and using smaller sizes of medication.</a:t>
            </a:r>
          </a:p>
          <a:p>
            <a:endParaRPr lang="en-US"/>
          </a:p>
          <a:p>
            <a:r>
              <a:rPr lang="en-US"/>
              <a:t>4. Check for expired medicines in the stock and keep track of them.</a:t>
            </a:r>
          </a:p>
          <a:p>
            <a:endParaRPr lang="en-US"/>
          </a:p>
          <a:p>
            <a:r>
              <a:rPr lang="en-US"/>
              <a:t>5. Proper disposal: discard medicins in the right bin and create a seperate waste stream for mediciation waste.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hyperlink" Target="https://www.mentimeter.com/app/presentation/alpyq151zufi81h4kfnxg6k33btf5r32"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jpeg"/><Relationship Id="rId5" Type="http://schemas.openxmlformats.org/officeDocument/2006/relationships/image" Target="../media/image17.png"/><Relationship Id="rId10" Type="http://schemas.openxmlformats.org/officeDocument/2006/relationships/image" Target="../media/image2.svg"/><Relationship Id="rId4" Type="http://schemas.openxmlformats.org/officeDocument/2006/relationships/image" Target="../media/image8.sv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jpe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8.sv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1111642">
            <a:off x="11120480" y="1055557"/>
            <a:ext cx="10443683" cy="8487866"/>
          </a:xfrm>
          <a:custGeom>
            <a:avLst/>
            <a:gdLst/>
            <a:ahLst/>
            <a:cxnLst/>
            <a:rect l="l" t="t" r="r" b="b"/>
            <a:pathLst>
              <a:path w="10443683" h="8487866">
                <a:moveTo>
                  <a:pt x="0" y="0"/>
                </a:moveTo>
                <a:lnTo>
                  <a:pt x="10443683" y="0"/>
                </a:lnTo>
                <a:lnTo>
                  <a:pt x="10443683" y="8487866"/>
                </a:lnTo>
                <a:lnTo>
                  <a:pt x="0" y="848786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3" name="Freeform 3"/>
          <p:cNvSpPr/>
          <p:nvPr/>
        </p:nvSpPr>
        <p:spPr>
          <a:xfrm>
            <a:off x="4318441" y="9258300"/>
            <a:ext cx="9727319" cy="3106962"/>
          </a:xfrm>
          <a:custGeom>
            <a:avLst/>
            <a:gdLst/>
            <a:ahLst/>
            <a:cxnLst/>
            <a:rect l="l" t="t" r="r" b="b"/>
            <a:pathLst>
              <a:path w="9727319" h="3106962">
                <a:moveTo>
                  <a:pt x="0" y="0"/>
                </a:moveTo>
                <a:lnTo>
                  <a:pt x="9727318" y="0"/>
                </a:lnTo>
                <a:lnTo>
                  <a:pt x="9727318" y="3106962"/>
                </a:lnTo>
                <a:lnTo>
                  <a:pt x="0" y="3106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3320810"/>
            <a:ext cx="8544752" cy="2389772"/>
          </a:xfrm>
          <a:prstGeom prst="rect">
            <a:avLst/>
          </a:prstGeom>
        </p:spPr>
        <p:txBody>
          <a:bodyPr lIns="0" tIns="0" rIns="0" bIns="0" rtlCol="0" anchor="t">
            <a:spAutoFit/>
          </a:bodyPr>
          <a:lstStyle/>
          <a:p>
            <a:pPr>
              <a:lnSpc>
                <a:spcPts val="9155"/>
              </a:lnSpc>
            </a:pPr>
            <a:r>
              <a:rPr lang="en-US" sz="9248">
                <a:solidFill>
                  <a:srgbClr val="004AAD"/>
                </a:solidFill>
                <a:latin typeface="Open Sauce Bold"/>
              </a:rPr>
              <a:t>SUSTAINABLE </a:t>
            </a:r>
          </a:p>
        </p:txBody>
      </p:sp>
      <p:sp>
        <p:nvSpPr>
          <p:cNvPr id="5" name="TextBox 5"/>
          <p:cNvSpPr txBox="1"/>
          <p:nvPr/>
        </p:nvSpPr>
        <p:spPr>
          <a:xfrm>
            <a:off x="1028700" y="4854335"/>
            <a:ext cx="8544752" cy="1527172"/>
          </a:xfrm>
          <a:prstGeom prst="rect">
            <a:avLst/>
          </a:prstGeom>
        </p:spPr>
        <p:txBody>
          <a:bodyPr lIns="0" tIns="0" rIns="0" bIns="0" rtlCol="0" anchor="t">
            <a:spAutoFit/>
          </a:bodyPr>
          <a:lstStyle/>
          <a:p>
            <a:pPr>
              <a:lnSpc>
                <a:spcPts val="11432"/>
              </a:lnSpc>
            </a:pPr>
            <a:r>
              <a:rPr lang="en-US" sz="11547">
                <a:solidFill>
                  <a:srgbClr val="2BB4D4"/>
                </a:solidFill>
                <a:latin typeface="Open Sauce Bold"/>
              </a:rPr>
              <a:t>HOSPITALS</a:t>
            </a:r>
          </a:p>
        </p:txBody>
      </p:sp>
      <p:sp>
        <p:nvSpPr>
          <p:cNvPr id="6" name="TextBox 6"/>
          <p:cNvSpPr txBox="1"/>
          <p:nvPr/>
        </p:nvSpPr>
        <p:spPr>
          <a:xfrm>
            <a:off x="1028700" y="8150262"/>
            <a:ext cx="5671566" cy="422275"/>
          </a:xfrm>
          <a:prstGeom prst="rect">
            <a:avLst/>
          </a:prstGeom>
        </p:spPr>
        <p:txBody>
          <a:bodyPr lIns="0" tIns="0" rIns="0" bIns="0" rtlCol="0" anchor="t">
            <a:spAutoFit/>
          </a:bodyPr>
          <a:lstStyle/>
          <a:p>
            <a:pPr>
              <a:lnSpc>
                <a:spcPts val="3499"/>
              </a:lnSpc>
            </a:pPr>
            <a:r>
              <a:rPr lang="en-US" sz="2499" spc="124">
                <a:solidFill>
                  <a:srgbClr val="2E2E2E"/>
                </a:solidFill>
                <a:latin typeface="Open Sauce"/>
              </a:rPr>
              <a:t>LDE Centre for Sustainability </a:t>
            </a:r>
          </a:p>
        </p:txBody>
      </p:sp>
      <p:sp>
        <p:nvSpPr>
          <p:cNvPr id="7" name="Freeform 7"/>
          <p:cNvSpPr/>
          <p:nvPr/>
        </p:nvSpPr>
        <p:spPr>
          <a:xfrm rot="-1111642">
            <a:off x="11272880" y="1207957"/>
            <a:ext cx="10443683" cy="8487866"/>
          </a:xfrm>
          <a:custGeom>
            <a:avLst/>
            <a:gdLst/>
            <a:ahLst/>
            <a:cxnLst/>
            <a:rect l="l" t="t" r="r" b="b"/>
            <a:pathLst>
              <a:path w="10443683" h="8487866">
                <a:moveTo>
                  <a:pt x="0" y="0"/>
                </a:moveTo>
                <a:lnTo>
                  <a:pt x="10443683" y="0"/>
                </a:lnTo>
                <a:lnTo>
                  <a:pt x="10443683" y="8487866"/>
                </a:lnTo>
                <a:lnTo>
                  <a:pt x="0" y="848786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829363" y="2047189"/>
            <a:ext cx="16285269" cy="7981892"/>
          </a:xfrm>
          <a:custGeom>
            <a:avLst/>
            <a:gdLst/>
            <a:ahLst/>
            <a:cxnLst/>
            <a:rect l="l" t="t" r="r" b="b"/>
            <a:pathLst>
              <a:path w="16285269" h="7981892">
                <a:moveTo>
                  <a:pt x="0" y="0"/>
                </a:moveTo>
                <a:lnTo>
                  <a:pt x="16285269" y="0"/>
                </a:lnTo>
                <a:lnTo>
                  <a:pt x="16285269" y="7981892"/>
                </a:lnTo>
                <a:lnTo>
                  <a:pt x="0" y="7981892"/>
                </a:lnTo>
                <a:lnTo>
                  <a:pt x="0" y="0"/>
                </a:lnTo>
                <a:close/>
              </a:path>
            </a:pathLst>
          </a:custGeom>
          <a:blipFill>
            <a:blip r:embed="rId3"/>
            <a:stretch>
              <a:fillRect t="-22416"/>
            </a:stretch>
          </a:blipFill>
        </p:spPr>
      </p:sp>
      <p:sp>
        <p:nvSpPr>
          <p:cNvPr id="3" name="Freeform 3"/>
          <p:cNvSpPr/>
          <p:nvPr/>
        </p:nvSpPr>
        <p:spPr>
          <a:xfrm rot="8905814" flipH="1">
            <a:off x="-6461741" y="6871238"/>
            <a:ext cx="11300655" cy="9184351"/>
          </a:xfrm>
          <a:custGeom>
            <a:avLst/>
            <a:gdLst/>
            <a:ahLst/>
            <a:cxnLst/>
            <a:rect l="l" t="t" r="r" b="b"/>
            <a:pathLst>
              <a:path w="11300655" h="9184351">
                <a:moveTo>
                  <a:pt x="11300656" y="0"/>
                </a:moveTo>
                <a:lnTo>
                  <a:pt x="0" y="0"/>
                </a:lnTo>
                <a:lnTo>
                  <a:pt x="0" y="9184351"/>
                </a:lnTo>
                <a:lnTo>
                  <a:pt x="11300656" y="9184351"/>
                </a:lnTo>
                <a:lnTo>
                  <a:pt x="11300656"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2629601" y="0"/>
            <a:ext cx="5658399" cy="3938040"/>
          </a:xfrm>
          <a:custGeom>
            <a:avLst/>
            <a:gdLst/>
            <a:ahLst/>
            <a:cxnLst/>
            <a:rect l="l" t="t" r="r" b="b"/>
            <a:pathLst>
              <a:path w="5658399" h="3938040">
                <a:moveTo>
                  <a:pt x="0" y="0"/>
                </a:moveTo>
                <a:lnTo>
                  <a:pt x="5658399" y="0"/>
                </a:lnTo>
                <a:lnTo>
                  <a:pt x="5658399" y="3938040"/>
                </a:lnTo>
                <a:lnTo>
                  <a:pt x="0" y="3938040"/>
                </a:lnTo>
                <a:lnTo>
                  <a:pt x="0" y="0"/>
                </a:lnTo>
                <a:close/>
              </a:path>
            </a:pathLst>
          </a:custGeom>
          <a:blipFill>
            <a:blip r:embed="rId6"/>
            <a:stretch>
              <a:fillRect/>
            </a:stretch>
          </a:blipFill>
        </p:spPr>
      </p:sp>
      <p:sp>
        <p:nvSpPr>
          <p:cNvPr id="5" name="TextBox 5"/>
          <p:cNvSpPr txBox="1"/>
          <p:nvPr/>
        </p:nvSpPr>
        <p:spPr>
          <a:xfrm>
            <a:off x="829363" y="863434"/>
            <a:ext cx="12603895" cy="706131"/>
          </a:xfrm>
          <a:prstGeom prst="rect">
            <a:avLst/>
          </a:prstGeom>
        </p:spPr>
        <p:txBody>
          <a:bodyPr lIns="0" tIns="0" rIns="0" bIns="0" rtlCol="0" anchor="t">
            <a:spAutoFit/>
          </a:bodyPr>
          <a:lstStyle/>
          <a:p>
            <a:pPr>
              <a:lnSpc>
                <a:spcPts val="5300"/>
              </a:lnSpc>
            </a:pPr>
            <a:r>
              <a:rPr lang="en-US" sz="5300">
                <a:solidFill>
                  <a:srgbClr val="004AAD"/>
                </a:solidFill>
                <a:latin typeface="Open Sauce Bold"/>
              </a:rPr>
              <a:t>REDUCING MEDICATION WASTE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4408728">
            <a:off x="6461224" y="-4582532"/>
            <a:ext cx="15887340" cy="15887340"/>
          </a:xfrm>
          <a:custGeom>
            <a:avLst/>
            <a:gdLst/>
            <a:ahLst/>
            <a:cxnLst/>
            <a:rect l="l" t="t" r="r" b="b"/>
            <a:pathLst>
              <a:path w="15887340" h="15887340">
                <a:moveTo>
                  <a:pt x="0" y="0"/>
                </a:moveTo>
                <a:lnTo>
                  <a:pt x="15887341" y="0"/>
                </a:lnTo>
                <a:lnTo>
                  <a:pt x="15887341" y="15887340"/>
                </a:lnTo>
                <a:lnTo>
                  <a:pt x="0" y="15887340"/>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rot="148401" flipH="1">
            <a:off x="15297701" y="384797"/>
            <a:ext cx="6729406" cy="5469172"/>
          </a:xfrm>
          <a:custGeom>
            <a:avLst/>
            <a:gdLst/>
            <a:ahLst/>
            <a:cxnLst/>
            <a:rect l="l" t="t" r="r" b="b"/>
            <a:pathLst>
              <a:path w="6729406" h="5469172">
                <a:moveTo>
                  <a:pt x="6729406" y="0"/>
                </a:moveTo>
                <a:lnTo>
                  <a:pt x="0" y="0"/>
                </a:lnTo>
                <a:lnTo>
                  <a:pt x="0" y="5469172"/>
                </a:lnTo>
                <a:lnTo>
                  <a:pt x="6729406" y="5469172"/>
                </a:lnTo>
                <a:lnTo>
                  <a:pt x="672940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1513840"/>
            <a:ext cx="8972037" cy="7402196"/>
          </a:xfrm>
          <a:prstGeom prst="rect">
            <a:avLst/>
          </a:prstGeom>
        </p:spPr>
        <p:txBody>
          <a:bodyPr lIns="0" tIns="0" rIns="0" bIns="0" rtlCol="0" anchor="t">
            <a:spAutoFit/>
          </a:bodyPr>
          <a:lstStyle/>
          <a:p>
            <a:pPr>
              <a:lnSpc>
                <a:spcPts val="8300"/>
              </a:lnSpc>
            </a:pPr>
            <a:r>
              <a:rPr lang="en-US" sz="8300">
                <a:solidFill>
                  <a:srgbClr val="004AAD"/>
                </a:solidFill>
                <a:latin typeface="Open Sauce Bold"/>
              </a:rPr>
              <a:t>STOP </a:t>
            </a:r>
            <a:r>
              <a:rPr lang="en-US" sz="8300">
                <a:solidFill>
                  <a:srgbClr val="2BB4D4"/>
                </a:solidFill>
                <a:latin typeface="Open Sauce Bold"/>
              </a:rPr>
              <a:t>PERFORMING PROCEDURES </a:t>
            </a:r>
          </a:p>
          <a:p>
            <a:pPr>
              <a:lnSpc>
                <a:spcPts val="8300"/>
              </a:lnSpc>
            </a:pPr>
            <a:r>
              <a:rPr lang="en-US" sz="8300">
                <a:solidFill>
                  <a:srgbClr val="2BB4D4"/>
                </a:solidFill>
                <a:latin typeface="Open Sauce Bold"/>
              </a:rPr>
              <a:t>IN THE OR THAT CAN BE PERFORMED AT DAY CARE</a:t>
            </a:r>
          </a:p>
        </p:txBody>
      </p:sp>
      <p:sp>
        <p:nvSpPr>
          <p:cNvPr id="5" name="Freeform 5"/>
          <p:cNvSpPr/>
          <p:nvPr/>
        </p:nvSpPr>
        <p:spPr>
          <a:xfrm>
            <a:off x="11421427" y="0"/>
            <a:ext cx="6866573" cy="10287000"/>
          </a:xfrm>
          <a:custGeom>
            <a:avLst/>
            <a:gdLst/>
            <a:ahLst/>
            <a:cxnLst/>
            <a:rect l="l" t="t" r="r" b="b"/>
            <a:pathLst>
              <a:path w="6866573" h="10287000">
                <a:moveTo>
                  <a:pt x="0" y="0"/>
                </a:moveTo>
                <a:lnTo>
                  <a:pt x="6866573" y="0"/>
                </a:lnTo>
                <a:lnTo>
                  <a:pt x="6866573" y="10287000"/>
                </a:lnTo>
                <a:lnTo>
                  <a:pt x="0" y="10287000"/>
                </a:lnTo>
                <a:lnTo>
                  <a:pt x="0" y="0"/>
                </a:lnTo>
                <a:close/>
              </a:path>
            </a:pathLst>
          </a:custGeom>
          <a:blipFill>
            <a:blip r:embed="rId7"/>
            <a:stretch>
              <a:fillRect l="-87474" r="-54646"/>
            </a:stretch>
          </a:blipFill>
        </p:spPr>
      </p:sp>
      <p:sp>
        <p:nvSpPr>
          <p:cNvPr id="6" name="Freeform 6"/>
          <p:cNvSpPr/>
          <p:nvPr/>
        </p:nvSpPr>
        <p:spPr>
          <a:xfrm rot="5242519" flipH="1">
            <a:off x="-1042019" y="8240279"/>
            <a:ext cx="8063091" cy="6553094"/>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4073461">
            <a:off x="-9281995" y="-5154521"/>
            <a:ext cx="17617704" cy="17617704"/>
          </a:xfrm>
          <a:custGeom>
            <a:avLst/>
            <a:gdLst/>
            <a:ahLst/>
            <a:cxnLst/>
            <a:rect l="l" t="t" r="r" b="b"/>
            <a:pathLst>
              <a:path w="17617704" h="17617704">
                <a:moveTo>
                  <a:pt x="0" y="0"/>
                </a:moveTo>
                <a:lnTo>
                  <a:pt x="17617703" y="0"/>
                </a:lnTo>
                <a:lnTo>
                  <a:pt x="17617703" y="17617703"/>
                </a:lnTo>
                <a:lnTo>
                  <a:pt x="0" y="17617703"/>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1181100"/>
            <a:ext cx="9552730" cy="3079747"/>
          </a:xfrm>
          <a:prstGeom prst="rect">
            <a:avLst/>
          </a:prstGeom>
        </p:spPr>
        <p:txBody>
          <a:bodyPr lIns="0" tIns="0" rIns="0" bIns="0" rtlCol="0" anchor="t">
            <a:spAutoFit/>
          </a:bodyPr>
          <a:lstStyle/>
          <a:p>
            <a:pPr>
              <a:lnSpc>
                <a:spcPts val="7999"/>
              </a:lnSpc>
            </a:pPr>
            <a:r>
              <a:rPr lang="en-US" sz="7999">
                <a:solidFill>
                  <a:srgbClr val="004AAD"/>
                </a:solidFill>
                <a:latin typeface="Open Sauce Bold"/>
              </a:rPr>
              <a:t>STEER TOWARDS  MORE PLANT-BASED FOOD </a:t>
            </a:r>
          </a:p>
        </p:txBody>
      </p:sp>
      <p:sp>
        <p:nvSpPr>
          <p:cNvPr id="4" name="Freeform 4"/>
          <p:cNvSpPr/>
          <p:nvPr/>
        </p:nvSpPr>
        <p:spPr>
          <a:xfrm rot="-5400000" flipH="1">
            <a:off x="5807336" y="-2848156"/>
            <a:ext cx="8063091" cy="6553094"/>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11421427" y="0"/>
            <a:ext cx="6866573" cy="10287000"/>
          </a:xfrm>
          <a:custGeom>
            <a:avLst/>
            <a:gdLst/>
            <a:ahLst/>
            <a:cxnLst/>
            <a:rect l="l" t="t" r="r" b="b"/>
            <a:pathLst>
              <a:path w="6866573" h="10287000">
                <a:moveTo>
                  <a:pt x="0" y="0"/>
                </a:moveTo>
                <a:lnTo>
                  <a:pt x="6866573" y="0"/>
                </a:lnTo>
                <a:lnTo>
                  <a:pt x="6866573" y="10287000"/>
                </a:lnTo>
                <a:lnTo>
                  <a:pt x="0" y="10287000"/>
                </a:lnTo>
                <a:lnTo>
                  <a:pt x="0" y="0"/>
                </a:lnTo>
                <a:close/>
              </a:path>
            </a:pathLst>
          </a:custGeom>
          <a:blipFill>
            <a:blip r:embed="rId7"/>
            <a:stretch>
              <a:fillRect l="-62289" r="-62289"/>
            </a:stretch>
          </a:blipFill>
        </p:spPr>
      </p:sp>
      <p:sp>
        <p:nvSpPr>
          <p:cNvPr id="6" name="TextBox 6"/>
          <p:cNvSpPr txBox="1"/>
          <p:nvPr/>
        </p:nvSpPr>
        <p:spPr>
          <a:xfrm>
            <a:off x="1028700" y="4517898"/>
            <a:ext cx="9265687" cy="3502025"/>
          </a:xfrm>
          <a:prstGeom prst="rect">
            <a:avLst/>
          </a:prstGeom>
        </p:spPr>
        <p:txBody>
          <a:bodyPr lIns="0" tIns="0" rIns="0" bIns="0" rtlCol="0" anchor="t">
            <a:spAutoFit/>
          </a:bodyPr>
          <a:lstStyle/>
          <a:p>
            <a:pPr marL="539749" lvl="1" indent="-269875">
              <a:lnSpc>
                <a:spcPts val="3999"/>
              </a:lnSpc>
              <a:buFont typeface="Arial"/>
              <a:buChar char="•"/>
            </a:pPr>
            <a:r>
              <a:rPr lang="en-US" sz="2499">
                <a:solidFill>
                  <a:srgbClr val="2E2E2E"/>
                </a:solidFill>
                <a:latin typeface="Open Sauce Bold"/>
              </a:rPr>
              <a:t> Goal: </a:t>
            </a:r>
            <a:r>
              <a:rPr lang="en-US" sz="2499">
                <a:solidFill>
                  <a:srgbClr val="2E2E2E"/>
                </a:solidFill>
                <a:latin typeface="Open Sauce"/>
              </a:rPr>
              <a:t>Decrease use of animal proteins to lower GHG emissions of hospitals</a:t>
            </a:r>
          </a:p>
          <a:p>
            <a:pPr marL="539749" lvl="1" indent="-269875">
              <a:lnSpc>
                <a:spcPts val="3999"/>
              </a:lnSpc>
              <a:buFont typeface="Arial"/>
              <a:buChar char="•"/>
            </a:pPr>
            <a:r>
              <a:rPr lang="en-US" sz="2499">
                <a:solidFill>
                  <a:srgbClr val="2E2E2E"/>
                </a:solidFill>
                <a:latin typeface="Open Sauce Bold"/>
              </a:rPr>
              <a:t>Drivers:</a:t>
            </a:r>
          </a:p>
          <a:p>
            <a:pPr marL="1079499" lvl="2" indent="-359833">
              <a:lnSpc>
                <a:spcPts val="3999"/>
              </a:lnSpc>
              <a:buFont typeface="Arial"/>
              <a:buChar char="⚬"/>
            </a:pPr>
            <a:r>
              <a:rPr lang="en-US" sz="2499">
                <a:solidFill>
                  <a:srgbClr val="2E2E2E"/>
                </a:solidFill>
                <a:latin typeface="Open Sauce"/>
              </a:rPr>
              <a:t>Use nudging to encourage transition</a:t>
            </a:r>
          </a:p>
          <a:p>
            <a:pPr marL="1079499" lvl="2" indent="-359833">
              <a:lnSpc>
                <a:spcPts val="3999"/>
              </a:lnSpc>
              <a:buFont typeface="Arial"/>
              <a:buChar char="⚬"/>
            </a:pPr>
            <a:r>
              <a:rPr lang="en-US" sz="2499">
                <a:solidFill>
                  <a:srgbClr val="2E2E2E"/>
                </a:solidFill>
                <a:latin typeface="Open Sauce"/>
              </a:rPr>
              <a:t>Utilise employee training  </a:t>
            </a:r>
          </a:p>
          <a:p>
            <a:pPr marL="1079499" lvl="2" indent="-359833">
              <a:lnSpc>
                <a:spcPts val="3999"/>
              </a:lnSpc>
              <a:buFont typeface="Arial"/>
              <a:buChar char="⚬"/>
            </a:pPr>
            <a:r>
              <a:rPr lang="en-US" sz="2499">
                <a:solidFill>
                  <a:srgbClr val="2E2E2E"/>
                </a:solidFill>
                <a:latin typeface="Open Sauce"/>
              </a:rPr>
              <a:t>Gather staff and organisational support</a:t>
            </a:r>
          </a:p>
          <a:p>
            <a:pPr>
              <a:lnSpc>
                <a:spcPts val="3999"/>
              </a:lnSpc>
            </a:pPr>
            <a:endParaRPr lang="en-US" sz="2499">
              <a:solidFill>
                <a:srgbClr val="2E2E2E"/>
              </a:solidFill>
              <a:latin typeface="Open Sauc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2085749">
            <a:off x="-5540096" y="-4012403"/>
            <a:ext cx="14345355" cy="14345355"/>
          </a:xfrm>
          <a:custGeom>
            <a:avLst/>
            <a:gdLst/>
            <a:ahLst/>
            <a:cxnLst/>
            <a:rect l="l" t="t" r="r" b="b"/>
            <a:pathLst>
              <a:path w="14345355" h="14345355">
                <a:moveTo>
                  <a:pt x="0" y="0"/>
                </a:moveTo>
                <a:lnTo>
                  <a:pt x="14345356" y="0"/>
                </a:lnTo>
                <a:lnTo>
                  <a:pt x="14345356" y="14345355"/>
                </a:lnTo>
                <a:lnTo>
                  <a:pt x="0" y="1434535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3" name="Freeform 3"/>
          <p:cNvSpPr/>
          <p:nvPr/>
        </p:nvSpPr>
        <p:spPr>
          <a:xfrm rot="-1799293">
            <a:off x="12456360" y="-655089"/>
            <a:ext cx="6885296" cy="11055409"/>
          </a:xfrm>
          <a:custGeom>
            <a:avLst/>
            <a:gdLst/>
            <a:ahLst/>
            <a:cxnLst/>
            <a:rect l="l" t="t" r="r" b="b"/>
            <a:pathLst>
              <a:path w="6885296" h="11055409">
                <a:moveTo>
                  <a:pt x="0" y="0"/>
                </a:moveTo>
                <a:lnTo>
                  <a:pt x="6885297" y="0"/>
                </a:lnTo>
                <a:lnTo>
                  <a:pt x="6885297" y="11055409"/>
                </a:lnTo>
                <a:lnTo>
                  <a:pt x="0" y="11055409"/>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8212" y="1206114"/>
            <a:ext cx="5843843" cy="7265845"/>
          </a:xfrm>
          <a:custGeom>
            <a:avLst/>
            <a:gdLst/>
            <a:ahLst/>
            <a:cxnLst/>
            <a:rect l="l" t="t" r="r" b="b"/>
            <a:pathLst>
              <a:path w="5843843" h="7265845">
                <a:moveTo>
                  <a:pt x="0" y="0"/>
                </a:moveTo>
                <a:lnTo>
                  <a:pt x="5843843" y="0"/>
                </a:lnTo>
                <a:lnTo>
                  <a:pt x="5843843" y="7265846"/>
                </a:lnTo>
                <a:lnTo>
                  <a:pt x="0" y="7265846"/>
                </a:lnTo>
                <a:lnTo>
                  <a:pt x="0" y="0"/>
                </a:lnTo>
                <a:close/>
              </a:path>
            </a:pathLst>
          </a:custGeom>
          <a:blipFill>
            <a:blip r:embed="rId6"/>
            <a:stretch>
              <a:fillRect/>
            </a:stretch>
          </a:blipFill>
        </p:spPr>
      </p:sp>
      <p:sp>
        <p:nvSpPr>
          <p:cNvPr id="5" name="TextBox 5"/>
          <p:cNvSpPr txBox="1"/>
          <p:nvPr/>
        </p:nvSpPr>
        <p:spPr>
          <a:xfrm>
            <a:off x="10530855" y="8573431"/>
            <a:ext cx="5358557" cy="1277889"/>
          </a:xfrm>
          <a:prstGeom prst="rect">
            <a:avLst/>
          </a:prstGeom>
        </p:spPr>
        <p:txBody>
          <a:bodyPr lIns="0" tIns="0" rIns="0" bIns="0" rtlCol="0" anchor="t">
            <a:spAutoFit/>
          </a:bodyPr>
          <a:lstStyle/>
          <a:p>
            <a:pPr algn="ctr">
              <a:lnSpc>
                <a:spcPts val="5165"/>
              </a:lnSpc>
            </a:pPr>
            <a:r>
              <a:rPr lang="en-US" sz="3689">
                <a:solidFill>
                  <a:srgbClr val="004AAD"/>
                </a:solidFill>
                <a:latin typeface="Open Sauce Bold"/>
              </a:rPr>
              <a:t>Menti.com</a:t>
            </a:r>
          </a:p>
          <a:p>
            <a:pPr algn="ctr">
              <a:lnSpc>
                <a:spcPts val="5165"/>
              </a:lnSpc>
            </a:pPr>
            <a:r>
              <a:rPr lang="en-US" sz="3689">
                <a:solidFill>
                  <a:srgbClr val="004AAD"/>
                </a:solidFill>
                <a:latin typeface="Open Sauce Bold"/>
              </a:rPr>
              <a:t>Voting code: 4171 1150 </a:t>
            </a:r>
          </a:p>
        </p:txBody>
      </p:sp>
      <p:sp>
        <p:nvSpPr>
          <p:cNvPr id="6" name="TextBox 6"/>
          <p:cNvSpPr txBox="1"/>
          <p:nvPr/>
        </p:nvSpPr>
        <p:spPr>
          <a:xfrm>
            <a:off x="609520" y="1536047"/>
            <a:ext cx="9544845" cy="3134156"/>
          </a:xfrm>
          <a:prstGeom prst="rect">
            <a:avLst/>
          </a:prstGeom>
        </p:spPr>
        <p:txBody>
          <a:bodyPr lIns="0" tIns="0" rIns="0" bIns="0" rtlCol="0" anchor="t">
            <a:spAutoFit/>
          </a:bodyPr>
          <a:lstStyle/>
          <a:p>
            <a:pPr>
              <a:lnSpc>
                <a:spcPts val="8376"/>
              </a:lnSpc>
            </a:pPr>
            <a:r>
              <a:rPr lang="en-US" sz="5983">
                <a:solidFill>
                  <a:srgbClr val="004AAD"/>
                </a:solidFill>
                <a:latin typeface="Open Sauce Bold"/>
              </a:rPr>
              <a:t>How do you feel about moving towards a sustainable hospital?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9167258" cy="5026800"/>
          </a:xfrm>
          <a:prstGeom prst="rect">
            <a:avLst/>
          </a:prstGeom>
        </p:spPr>
        <p:txBody>
          <a:bodyPr lIns="0" tIns="0" rIns="0" bIns="0" rtlCol="0" anchor="t">
            <a:spAutoFit/>
          </a:bodyPr>
          <a:lstStyle/>
          <a:p>
            <a:pPr>
              <a:lnSpc>
                <a:spcPts val="13030"/>
              </a:lnSpc>
            </a:pPr>
            <a:r>
              <a:rPr lang="en-US" sz="13030" spc="-443">
                <a:solidFill>
                  <a:srgbClr val="004AAD"/>
                </a:solidFill>
                <a:latin typeface="Open Sauce Bold"/>
              </a:rPr>
              <a:t>THANK YOU FOR LISTENING!</a:t>
            </a:r>
          </a:p>
        </p:txBody>
      </p:sp>
      <p:sp>
        <p:nvSpPr>
          <p:cNvPr id="3" name="TextBox 3"/>
          <p:cNvSpPr txBox="1"/>
          <p:nvPr/>
        </p:nvSpPr>
        <p:spPr>
          <a:xfrm>
            <a:off x="1028700" y="6509046"/>
            <a:ext cx="3247071" cy="455315"/>
          </a:xfrm>
          <a:prstGeom prst="rect">
            <a:avLst/>
          </a:prstGeom>
        </p:spPr>
        <p:txBody>
          <a:bodyPr lIns="0" tIns="0" rIns="0" bIns="0" rtlCol="0" anchor="t">
            <a:spAutoFit/>
          </a:bodyPr>
          <a:lstStyle/>
          <a:p>
            <a:pPr>
              <a:lnSpc>
                <a:spcPts val="3778"/>
              </a:lnSpc>
            </a:pPr>
            <a:r>
              <a:rPr lang="en-US" sz="2699">
                <a:solidFill>
                  <a:srgbClr val="2E2E2E"/>
                </a:solidFill>
                <a:latin typeface="Open Sauce"/>
              </a:rPr>
              <a:t>Any questions?</a:t>
            </a:r>
          </a:p>
        </p:txBody>
      </p:sp>
      <p:sp>
        <p:nvSpPr>
          <p:cNvPr id="4" name="Freeform 4"/>
          <p:cNvSpPr/>
          <p:nvPr/>
        </p:nvSpPr>
        <p:spPr>
          <a:xfrm rot="-1766807">
            <a:off x="10460579" y="2341404"/>
            <a:ext cx="12112141" cy="9843868"/>
          </a:xfrm>
          <a:custGeom>
            <a:avLst/>
            <a:gdLst/>
            <a:ahLst/>
            <a:cxnLst/>
            <a:rect l="l" t="t" r="r" b="b"/>
            <a:pathLst>
              <a:path w="12112141" h="9843868">
                <a:moveTo>
                  <a:pt x="0" y="0"/>
                </a:moveTo>
                <a:lnTo>
                  <a:pt x="12112141" y="0"/>
                </a:lnTo>
                <a:lnTo>
                  <a:pt x="12112141" y="9843868"/>
                </a:lnTo>
                <a:lnTo>
                  <a:pt x="0" y="9843868"/>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a:off x="-242857" y="-869982"/>
            <a:ext cx="11239089" cy="6041174"/>
          </a:xfrm>
          <a:custGeom>
            <a:avLst/>
            <a:gdLst/>
            <a:ahLst/>
            <a:cxnLst/>
            <a:rect l="l" t="t" r="r" b="b"/>
            <a:pathLst>
              <a:path w="11239089" h="6041174">
                <a:moveTo>
                  <a:pt x="0" y="0"/>
                </a:moveTo>
                <a:lnTo>
                  <a:pt x="11239089" y="0"/>
                </a:lnTo>
                <a:lnTo>
                  <a:pt x="11239089" y="6041174"/>
                </a:lnTo>
                <a:lnTo>
                  <a:pt x="0" y="6041174"/>
                </a:lnTo>
                <a:lnTo>
                  <a:pt x="0" y="0"/>
                </a:lnTo>
                <a:close/>
              </a:path>
            </a:pathLst>
          </a:custGeom>
          <a:blipFill>
            <a:blip r:embed="rId3">
              <a:alphaModFix amt="82000"/>
            </a:blip>
            <a:stretch>
              <a:fillRect t="-2699" r="-8428" b="-2699"/>
            </a:stretch>
          </a:blipFill>
        </p:spPr>
      </p:sp>
      <p:sp>
        <p:nvSpPr>
          <p:cNvPr id="3" name="Freeform 3"/>
          <p:cNvSpPr/>
          <p:nvPr/>
        </p:nvSpPr>
        <p:spPr>
          <a:xfrm rot="-1625759">
            <a:off x="3226623" y="8494064"/>
            <a:ext cx="13829376" cy="11239511"/>
          </a:xfrm>
          <a:custGeom>
            <a:avLst/>
            <a:gdLst/>
            <a:ahLst/>
            <a:cxnLst/>
            <a:rect l="l" t="t" r="r" b="b"/>
            <a:pathLst>
              <a:path w="13829376" h="11239511">
                <a:moveTo>
                  <a:pt x="0" y="0"/>
                </a:moveTo>
                <a:lnTo>
                  <a:pt x="13829375" y="0"/>
                </a:lnTo>
                <a:lnTo>
                  <a:pt x="13829375" y="11239511"/>
                </a:lnTo>
                <a:lnTo>
                  <a:pt x="0" y="11239511"/>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1626730"/>
            <a:ext cx="11339643" cy="1209675"/>
          </a:xfrm>
          <a:prstGeom prst="rect">
            <a:avLst/>
          </a:prstGeom>
        </p:spPr>
        <p:txBody>
          <a:bodyPr lIns="0" tIns="0" rIns="0" bIns="0" rtlCol="0" anchor="t">
            <a:spAutoFit/>
          </a:bodyPr>
          <a:lstStyle/>
          <a:p>
            <a:pPr>
              <a:lnSpc>
                <a:spcPts val="9000"/>
              </a:lnSpc>
            </a:pPr>
            <a:r>
              <a:rPr lang="en-US" sz="9000">
                <a:solidFill>
                  <a:srgbClr val="004AAD"/>
                </a:solidFill>
                <a:latin typeface="Open Sauce Bold"/>
              </a:rPr>
              <a:t>DID YOU KNOW?</a:t>
            </a:r>
          </a:p>
        </p:txBody>
      </p:sp>
      <p:sp>
        <p:nvSpPr>
          <p:cNvPr id="5" name="Freeform 5"/>
          <p:cNvSpPr/>
          <p:nvPr/>
        </p:nvSpPr>
        <p:spPr>
          <a:xfrm>
            <a:off x="10996232" y="-923792"/>
            <a:ext cx="8616149" cy="11210792"/>
          </a:xfrm>
          <a:custGeom>
            <a:avLst/>
            <a:gdLst/>
            <a:ahLst/>
            <a:cxnLst/>
            <a:rect l="l" t="t" r="r" b="b"/>
            <a:pathLst>
              <a:path w="8616149" h="11210792">
                <a:moveTo>
                  <a:pt x="0" y="0"/>
                </a:moveTo>
                <a:lnTo>
                  <a:pt x="8616149" y="0"/>
                </a:lnTo>
                <a:lnTo>
                  <a:pt x="8616149" y="11210792"/>
                </a:lnTo>
                <a:lnTo>
                  <a:pt x="0" y="11210792"/>
                </a:lnTo>
                <a:lnTo>
                  <a:pt x="0" y="0"/>
                </a:lnTo>
                <a:close/>
              </a:path>
            </a:pathLst>
          </a:custGeom>
          <a:blipFill>
            <a:blip r:embed="rId6"/>
            <a:stretch>
              <a:fillRect l="-87452" r="-43860"/>
            </a:stretch>
          </a:blipFill>
        </p:spPr>
      </p:sp>
      <p:sp>
        <p:nvSpPr>
          <p:cNvPr id="6" name="TextBox 6"/>
          <p:cNvSpPr txBox="1"/>
          <p:nvPr/>
        </p:nvSpPr>
        <p:spPr>
          <a:xfrm>
            <a:off x="1028700" y="3403689"/>
            <a:ext cx="7745255" cy="3629025"/>
          </a:xfrm>
          <a:prstGeom prst="rect">
            <a:avLst/>
          </a:prstGeom>
        </p:spPr>
        <p:txBody>
          <a:bodyPr lIns="0" tIns="0" rIns="0" bIns="0" rtlCol="0" anchor="t">
            <a:spAutoFit/>
          </a:bodyPr>
          <a:lstStyle/>
          <a:p>
            <a:pPr>
              <a:lnSpc>
                <a:spcPts val="4800"/>
              </a:lnSpc>
            </a:pPr>
            <a:r>
              <a:rPr lang="en-US" sz="3000">
                <a:solidFill>
                  <a:srgbClr val="2E2E2E"/>
                </a:solidFill>
                <a:latin typeface="Open Sauce Bold"/>
              </a:rPr>
              <a:t>Tata Steel and hospitals have one thing in common: their national carbon footprint</a:t>
            </a:r>
          </a:p>
          <a:p>
            <a:pPr>
              <a:lnSpc>
                <a:spcPts val="4800"/>
              </a:lnSpc>
            </a:pPr>
            <a:endParaRPr lang="en-US" sz="3000">
              <a:solidFill>
                <a:srgbClr val="2E2E2E"/>
              </a:solidFill>
              <a:latin typeface="Open Sauce Bold"/>
            </a:endParaRPr>
          </a:p>
          <a:p>
            <a:pPr>
              <a:lnSpc>
                <a:spcPts val="4800"/>
              </a:lnSpc>
            </a:pPr>
            <a:r>
              <a:rPr lang="en-US" sz="3000">
                <a:solidFill>
                  <a:srgbClr val="2E2E2E"/>
                </a:solidFill>
                <a:latin typeface="Open Sauce Bold"/>
              </a:rPr>
              <a:t>Both are responsible for 8% of Dutch CO2 emissions.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2085749">
            <a:off x="-5540096" y="-4012403"/>
            <a:ext cx="14345355" cy="14345355"/>
          </a:xfrm>
          <a:custGeom>
            <a:avLst/>
            <a:gdLst/>
            <a:ahLst/>
            <a:cxnLst/>
            <a:rect l="l" t="t" r="r" b="b"/>
            <a:pathLst>
              <a:path w="14345355" h="14345355">
                <a:moveTo>
                  <a:pt x="0" y="0"/>
                </a:moveTo>
                <a:lnTo>
                  <a:pt x="14345356" y="0"/>
                </a:lnTo>
                <a:lnTo>
                  <a:pt x="14345356" y="14345355"/>
                </a:lnTo>
                <a:lnTo>
                  <a:pt x="0" y="14345355"/>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3" name="Freeform 3"/>
          <p:cNvSpPr/>
          <p:nvPr/>
        </p:nvSpPr>
        <p:spPr>
          <a:xfrm rot="-1799293">
            <a:off x="12456360" y="-655089"/>
            <a:ext cx="6885296" cy="11055409"/>
          </a:xfrm>
          <a:custGeom>
            <a:avLst/>
            <a:gdLst/>
            <a:ahLst/>
            <a:cxnLst/>
            <a:rect l="l" t="t" r="r" b="b"/>
            <a:pathLst>
              <a:path w="6885296" h="11055409">
                <a:moveTo>
                  <a:pt x="0" y="0"/>
                </a:moveTo>
                <a:lnTo>
                  <a:pt x="6885297" y="0"/>
                </a:lnTo>
                <a:lnTo>
                  <a:pt x="6885297" y="11055409"/>
                </a:lnTo>
                <a:lnTo>
                  <a:pt x="0" y="11055409"/>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4" name="Freeform 4"/>
          <p:cNvSpPr/>
          <p:nvPr/>
        </p:nvSpPr>
        <p:spPr>
          <a:xfrm>
            <a:off x="10288212" y="1206114"/>
            <a:ext cx="5843843" cy="7265845"/>
          </a:xfrm>
          <a:custGeom>
            <a:avLst/>
            <a:gdLst/>
            <a:ahLst/>
            <a:cxnLst/>
            <a:rect l="l" t="t" r="r" b="b"/>
            <a:pathLst>
              <a:path w="5843843" h="7265845">
                <a:moveTo>
                  <a:pt x="0" y="0"/>
                </a:moveTo>
                <a:lnTo>
                  <a:pt x="5843843" y="0"/>
                </a:lnTo>
                <a:lnTo>
                  <a:pt x="5843843" y="7265846"/>
                </a:lnTo>
                <a:lnTo>
                  <a:pt x="0" y="7265846"/>
                </a:lnTo>
                <a:lnTo>
                  <a:pt x="0" y="0"/>
                </a:lnTo>
                <a:close/>
              </a:path>
            </a:pathLst>
          </a:custGeom>
          <a:blipFill>
            <a:blip r:embed="rId7"/>
            <a:stretch>
              <a:fillRect/>
            </a:stretch>
          </a:blipFill>
        </p:spPr>
      </p:sp>
      <p:sp>
        <p:nvSpPr>
          <p:cNvPr id="5" name="TextBox 5"/>
          <p:cNvSpPr txBox="1"/>
          <p:nvPr/>
        </p:nvSpPr>
        <p:spPr>
          <a:xfrm>
            <a:off x="10520583" y="8573431"/>
            <a:ext cx="5379101" cy="638014"/>
          </a:xfrm>
          <a:prstGeom prst="rect">
            <a:avLst/>
          </a:prstGeom>
        </p:spPr>
        <p:txBody>
          <a:bodyPr lIns="0" tIns="0" rIns="0" bIns="0" rtlCol="0" anchor="t">
            <a:spAutoFit/>
          </a:bodyPr>
          <a:lstStyle/>
          <a:p>
            <a:pPr algn="ctr">
              <a:lnSpc>
                <a:spcPts val="5165"/>
              </a:lnSpc>
            </a:pPr>
            <a:r>
              <a:rPr lang="en-US" sz="3689">
                <a:solidFill>
                  <a:srgbClr val="004AAD"/>
                </a:solidFill>
                <a:latin typeface="Open Sauce Bold"/>
              </a:rPr>
              <a:t>Voting code: 4171 1150 </a:t>
            </a:r>
          </a:p>
        </p:txBody>
      </p:sp>
      <p:sp>
        <p:nvSpPr>
          <p:cNvPr id="6" name="TextBox 6"/>
          <p:cNvSpPr txBox="1"/>
          <p:nvPr/>
        </p:nvSpPr>
        <p:spPr>
          <a:xfrm>
            <a:off x="609520" y="2786027"/>
            <a:ext cx="9544845" cy="3125292"/>
          </a:xfrm>
          <a:prstGeom prst="rect">
            <a:avLst/>
          </a:prstGeom>
        </p:spPr>
        <p:txBody>
          <a:bodyPr lIns="0" tIns="0" rIns="0" bIns="0" rtlCol="0" anchor="t">
            <a:spAutoFit/>
          </a:bodyPr>
          <a:lstStyle/>
          <a:p>
            <a:pPr>
              <a:lnSpc>
                <a:spcPts val="8376"/>
              </a:lnSpc>
            </a:pPr>
            <a:r>
              <a:rPr lang="en-US" sz="5983">
                <a:solidFill>
                  <a:srgbClr val="004AAD"/>
                </a:solidFill>
                <a:latin typeface="Open Sauce Bold"/>
              </a:rPr>
              <a:t>How do you feel about moving towards a sustainable hospital?</a:t>
            </a:r>
          </a:p>
        </p:txBody>
      </p:sp>
      <p:sp>
        <p:nvSpPr>
          <p:cNvPr id="7" name="TextBox 7"/>
          <p:cNvSpPr txBox="1"/>
          <p:nvPr/>
        </p:nvSpPr>
        <p:spPr>
          <a:xfrm>
            <a:off x="8132268" y="9354320"/>
            <a:ext cx="10155732" cy="727709"/>
          </a:xfrm>
          <a:prstGeom prst="rect">
            <a:avLst/>
          </a:prstGeom>
        </p:spPr>
        <p:txBody>
          <a:bodyPr lIns="0" tIns="0" rIns="0" bIns="0" rtlCol="0" anchor="t">
            <a:spAutoFit/>
          </a:bodyPr>
          <a:lstStyle/>
          <a:p>
            <a:pPr algn="ctr">
              <a:lnSpc>
                <a:spcPts val="2940"/>
              </a:lnSpc>
            </a:pPr>
            <a:r>
              <a:rPr lang="en-US" sz="2100" u="sng">
                <a:solidFill>
                  <a:srgbClr val="004AAD"/>
                </a:solidFill>
                <a:latin typeface="Open Sans Extra Bold"/>
                <a:hlinkClick r:id="rId8" tooltip="https://www.mentimeter.com/app/presentation/alpyq151zufi81h4kfnxg6k33btf5r32"/>
              </a:rPr>
              <a:t>https://www.mentimeter.com/app/presentation/alpyq151zufi81h4kfnxg6k33btf5r32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2" name="Group 2"/>
          <p:cNvGrpSpPr/>
          <p:nvPr/>
        </p:nvGrpSpPr>
        <p:grpSpPr>
          <a:xfrm>
            <a:off x="7982241" y="5143500"/>
            <a:ext cx="5267212" cy="4114800"/>
            <a:chOff x="0" y="0"/>
            <a:chExt cx="7022949" cy="5486400"/>
          </a:xfrm>
        </p:grpSpPr>
        <p:pic>
          <p:nvPicPr>
            <p:cNvPr id="3" name="Picture 3"/>
            <p:cNvPicPr>
              <a:picLocks noChangeAspect="1"/>
            </p:cNvPicPr>
            <p:nvPr/>
          </p:nvPicPr>
          <p:blipFill>
            <a:blip r:embed="rId3"/>
            <a:srcRect t="10939" b="10939"/>
            <a:stretch>
              <a:fillRect/>
            </a:stretch>
          </p:blipFill>
          <p:spPr>
            <a:xfrm>
              <a:off x="0" y="0"/>
              <a:ext cx="7022949" cy="5486400"/>
            </a:xfrm>
            <a:prstGeom prst="rect">
              <a:avLst/>
            </a:prstGeom>
          </p:spPr>
        </p:pic>
      </p:grpSp>
      <p:grpSp>
        <p:nvGrpSpPr>
          <p:cNvPr id="4" name="Group 4"/>
          <p:cNvGrpSpPr/>
          <p:nvPr/>
        </p:nvGrpSpPr>
        <p:grpSpPr>
          <a:xfrm>
            <a:off x="13862710" y="5143500"/>
            <a:ext cx="3396590" cy="4114800"/>
            <a:chOff x="0" y="0"/>
            <a:chExt cx="4528787" cy="5486400"/>
          </a:xfrm>
        </p:grpSpPr>
        <p:pic>
          <p:nvPicPr>
            <p:cNvPr id="5" name="Picture 5"/>
            <p:cNvPicPr>
              <a:picLocks noChangeAspect="1"/>
            </p:cNvPicPr>
            <p:nvPr/>
          </p:nvPicPr>
          <p:blipFill>
            <a:blip r:embed="rId4"/>
            <a:srcRect t="9820" b="9820"/>
            <a:stretch>
              <a:fillRect/>
            </a:stretch>
          </p:blipFill>
          <p:spPr>
            <a:xfrm>
              <a:off x="0" y="0"/>
              <a:ext cx="4528787" cy="5486400"/>
            </a:xfrm>
            <a:prstGeom prst="rect">
              <a:avLst/>
            </a:prstGeom>
          </p:spPr>
        </p:pic>
      </p:grpSp>
      <p:grpSp>
        <p:nvGrpSpPr>
          <p:cNvPr id="6" name="Group 6"/>
          <p:cNvGrpSpPr/>
          <p:nvPr/>
        </p:nvGrpSpPr>
        <p:grpSpPr>
          <a:xfrm>
            <a:off x="11049447" y="1028700"/>
            <a:ext cx="6209853" cy="3713864"/>
            <a:chOff x="0" y="0"/>
            <a:chExt cx="8279804" cy="4951819"/>
          </a:xfrm>
        </p:grpSpPr>
        <p:pic>
          <p:nvPicPr>
            <p:cNvPr id="7" name="Picture 7"/>
            <p:cNvPicPr>
              <a:picLocks noChangeAspect="1"/>
            </p:cNvPicPr>
            <p:nvPr/>
          </p:nvPicPr>
          <p:blipFill>
            <a:blip r:embed="rId5"/>
            <a:srcRect t="20097" b="20097"/>
            <a:stretch>
              <a:fillRect/>
            </a:stretch>
          </p:blipFill>
          <p:spPr>
            <a:xfrm>
              <a:off x="0" y="0"/>
              <a:ext cx="8279804" cy="4951819"/>
            </a:xfrm>
            <a:prstGeom prst="rect">
              <a:avLst/>
            </a:prstGeom>
          </p:spPr>
        </p:pic>
      </p:grpSp>
      <p:sp>
        <p:nvSpPr>
          <p:cNvPr id="8" name="TextBox 8"/>
          <p:cNvSpPr txBox="1"/>
          <p:nvPr/>
        </p:nvSpPr>
        <p:spPr>
          <a:xfrm>
            <a:off x="477747" y="5382511"/>
            <a:ext cx="7504494" cy="4555807"/>
          </a:xfrm>
          <a:prstGeom prst="rect">
            <a:avLst/>
          </a:prstGeom>
        </p:spPr>
        <p:txBody>
          <a:bodyPr lIns="0" tIns="0" rIns="0" bIns="0" rtlCol="0" anchor="t">
            <a:spAutoFit/>
          </a:bodyPr>
          <a:lstStyle/>
          <a:p>
            <a:pPr>
              <a:lnSpc>
                <a:spcPts val="4577"/>
              </a:lnSpc>
            </a:pPr>
            <a:r>
              <a:rPr lang="en-US" sz="2300">
                <a:solidFill>
                  <a:srgbClr val="2E2E2E"/>
                </a:solidFill>
                <a:latin typeface="Open Sauce Bold"/>
              </a:rPr>
              <a:t>Tangible actions</a:t>
            </a:r>
          </a:p>
          <a:p>
            <a:pPr marL="496571" lvl="1" indent="-248285">
              <a:lnSpc>
                <a:spcPts val="4577"/>
              </a:lnSpc>
              <a:buFont typeface="Arial"/>
              <a:buChar char="•"/>
            </a:pPr>
            <a:r>
              <a:rPr lang="en-US" sz="2300">
                <a:solidFill>
                  <a:srgbClr val="2E2E2E"/>
                </a:solidFill>
                <a:latin typeface="Open Sauce"/>
              </a:rPr>
              <a:t> Reusables instead of disposables</a:t>
            </a:r>
          </a:p>
          <a:p>
            <a:pPr marL="496571" lvl="1" indent="-248285">
              <a:lnSpc>
                <a:spcPts val="4577"/>
              </a:lnSpc>
              <a:buFont typeface="Arial"/>
              <a:buChar char="•"/>
            </a:pPr>
            <a:r>
              <a:rPr lang="en-US" sz="2300">
                <a:solidFill>
                  <a:srgbClr val="2E2E2E"/>
                </a:solidFill>
                <a:latin typeface="Open Sauce"/>
              </a:rPr>
              <a:t> Reduce energy use</a:t>
            </a:r>
          </a:p>
          <a:p>
            <a:pPr marL="496571" lvl="1" indent="-248285">
              <a:lnSpc>
                <a:spcPts val="4577"/>
              </a:lnSpc>
              <a:buFont typeface="Arial"/>
              <a:buChar char="•"/>
            </a:pPr>
            <a:r>
              <a:rPr lang="en-US" sz="2300">
                <a:solidFill>
                  <a:srgbClr val="2E2E2E"/>
                </a:solidFill>
                <a:latin typeface="Open Sauce"/>
              </a:rPr>
              <a:t> Better waste management</a:t>
            </a:r>
          </a:p>
          <a:p>
            <a:pPr marL="496571" lvl="1" indent="-248285">
              <a:lnSpc>
                <a:spcPts val="4577"/>
              </a:lnSpc>
              <a:buFont typeface="Arial"/>
              <a:buChar char="•"/>
            </a:pPr>
            <a:r>
              <a:rPr lang="en-US" sz="2300">
                <a:solidFill>
                  <a:srgbClr val="2E2E2E"/>
                </a:solidFill>
                <a:latin typeface="Open Sauce"/>
              </a:rPr>
              <a:t>Stop procedures in OR that can be performed at day care</a:t>
            </a:r>
          </a:p>
          <a:p>
            <a:pPr marL="496571" lvl="1" indent="-248285">
              <a:lnSpc>
                <a:spcPts val="4577"/>
              </a:lnSpc>
              <a:buFont typeface="Arial"/>
              <a:buChar char="•"/>
            </a:pPr>
            <a:r>
              <a:rPr lang="en-US" sz="2300">
                <a:solidFill>
                  <a:srgbClr val="2E2E2E"/>
                </a:solidFill>
                <a:latin typeface="Open Sauce"/>
              </a:rPr>
              <a:t> Steer towards more plant-based food</a:t>
            </a:r>
          </a:p>
          <a:p>
            <a:pPr>
              <a:lnSpc>
                <a:spcPts val="4378"/>
              </a:lnSpc>
            </a:pPr>
            <a:endParaRPr lang="en-US" sz="2300">
              <a:solidFill>
                <a:srgbClr val="2E2E2E"/>
              </a:solidFill>
              <a:latin typeface="Open Sauce"/>
            </a:endParaRPr>
          </a:p>
        </p:txBody>
      </p:sp>
      <p:sp>
        <p:nvSpPr>
          <p:cNvPr id="9" name="Freeform 9"/>
          <p:cNvSpPr/>
          <p:nvPr/>
        </p:nvSpPr>
        <p:spPr>
          <a:xfrm rot="10799999">
            <a:off x="10885851" y="5685437"/>
            <a:ext cx="1331766" cy="918918"/>
          </a:xfrm>
          <a:custGeom>
            <a:avLst/>
            <a:gdLst/>
            <a:ahLst/>
            <a:cxnLst/>
            <a:rect l="l" t="t" r="r" b="b"/>
            <a:pathLst>
              <a:path w="1331766" h="918918">
                <a:moveTo>
                  <a:pt x="0" y="0"/>
                </a:moveTo>
                <a:lnTo>
                  <a:pt x="1331766" y="0"/>
                </a:lnTo>
                <a:lnTo>
                  <a:pt x="1331766" y="918918"/>
                </a:lnTo>
                <a:lnTo>
                  <a:pt x="0" y="9189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rot="-5399999">
            <a:off x="4736406" y="-3100293"/>
            <a:ext cx="3748228" cy="13221039"/>
            <a:chOff x="0" y="0"/>
            <a:chExt cx="660400" cy="2329414"/>
          </a:xfrm>
        </p:grpSpPr>
        <p:sp>
          <p:nvSpPr>
            <p:cNvPr id="11" name="Freeform 11"/>
            <p:cNvSpPr/>
            <p:nvPr/>
          </p:nvSpPr>
          <p:spPr>
            <a:xfrm>
              <a:off x="0" y="0"/>
              <a:ext cx="660400" cy="2329414"/>
            </a:xfrm>
            <a:custGeom>
              <a:avLst/>
              <a:gdLst/>
              <a:ahLst/>
              <a:cxnLst/>
              <a:rect l="l" t="t" r="r" b="b"/>
              <a:pathLst>
                <a:path w="660400" h="2329414">
                  <a:moveTo>
                    <a:pt x="220252" y="2310345"/>
                  </a:moveTo>
                  <a:cubicBezTo>
                    <a:pt x="254109" y="2321859"/>
                    <a:pt x="292600" y="2329414"/>
                    <a:pt x="330378" y="2329414"/>
                  </a:cubicBezTo>
                  <a:cubicBezTo>
                    <a:pt x="368157" y="2329414"/>
                    <a:pt x="404509" y="2322937"/>
                    <a:pt x="438009" y="2311423"/>
                  </a:cubicBezTo>
                  <a:cubicBezTo>
                    <a:pt x="438723" y="2311064"/>
                    <a:pt x="439435" y="2311064"/>
                    <a:pt x="440148" y="2310704"/>
                  </a:cubicBezTo>
                  <a:cubicBezTo>
                    <a:pt x="565955" y="2264649"/>
                    <a:pt x="658618" y="2143035"/>
                    <a:pt x="660400" y="1967224"/>
                  </a:cubicBezTo>
                  <a:lnTo>
                    <a:pt x="660400" y="0"/>
                  </a:lnTo>
                  <a:lnTo>
                    <a:pt x="0" y="0"/>
                  </a:lnTo>
                  <a:lnTo>
                    <a:pt x="0" y="1965764"/>
                  </a:lnTo>
                  <a:cubicBezTo>
                    <a:pt x="1782" y="2143754"/>
                    <a:pt x="93019" y="2265369"/>
                    <a:pt x="220252" y="2310345"/>
                  </a:cubicBezTo>
                  <a:close/>
                </a:path>
              </a:pathLst>
            </a:custGeom>
            <a:solidFill>
              <a:srgbClr val="2BB4D4"/>
            </a:solidFill>
          </p:spPr>
        </p:sp>
        <p:sp>
          <p:nvSpPr>
            <p:cNvPr id="12" name="TextBox 12"/>
            <p:cNvSpPr txBox="1"/>
            <p:nvPr/>
          </p:nvSpPr>
          <p:spPr>
            <a:xfrm>
              <a:off x="0" y="-9525"/>
              <a:ext cx="660400" cy="695325"/>
            </a:xfrm>
            <a:prstGeom prst="rect">
              <a:avLst/>
            </a:prstGeom>
          </p:spPr>
          <p:txBody>
            <a:bodyPr lIns="50800" tIns="50800" rIns="50800" bIns="50800" rtlCol="0" anchor="ctr"/>
            <a:lstStyle/>
            <a:p>
              <a:pPr algn="ctr">
                <a:lnSpc>
                  <a:spcPts val="2879"/>
                </a:lnSpc>
              </a:pPr>
              <a:endParaRPr/>
            </a:p>
          </p:txBody>
        </p:sp>
      </p:grpSp>
      <p:sp>
        <p:nvSpPr>
          <p:cNvPr id="13" name="TextBox 13"/>
          <p:cNvSpPr txBox="1"/>
          <p:nvPr/>
        </p:nvSpPr>
        <p:spPr>
          <a:xfrm>
            <a:off x="224667" y="1819452"/>
            <a:ext cx="12771706" cy="3429000"/>
          </a:xfrm>
          <a:prstGeom prst="rect">
            <a:avLst/>
          </a:prstGeom>
        </p:spPr>
        <p:txBody>
          <a:bodyPr lIns="0" tIns="0" rIns="0" bIns="0" rtlCol="0" anchor="t">
            <a:spAutoFit/>
          </a:bodyPr>
          <a:lstStyle/>
          <a:p>
            <a:pPr>
              <a:lnSpc>
                <a:spcPts val="9000"/>
              </a:lnSpc>
            </a:pPr>
            <a:r>
              <a:rPr lang="en-US" sz="7500">
                <a:solidFill>
                  <a:srgbClr val="FFFFFF"/>
                </a:solidFill>
                <a:latin typeface="Open Sauce"/>
              </a:rPr>
              <a:t>What can hospitals do today to become more sustainable? </a:t>
            </a:r>
          </a:p>
        </p:txBody>
      </p:sp>
      <p:sp>
        <p:nvSpPr>
          <p:cNvPr id="14" name="Freeform 14"/>
          <p:cNvSpPr/>
          <p:nvPr/>
        </p:nvSpPr>
        <p:spPr>
          <a:xfrm rot="10799999" flipH="1">
            <a:off x="662177" y="516395"/>
            <a:ext cx="1331766" cy="918918"/>
          </a:xfrm>
          <a:custGeom>
            <a:avLst/>
            <a:gdLst/>
            <a:ahLst/>
            <a:cxnLst/>
            <a:rect l="l" t="t" r="r" b="b"/>
            <a:pathLst>
              <a:path w="1331766" h="918918">
                <a:moveTo>
                  <a:pt x="1331765" y="0"/>
                </a:moveTo>
                <a:lnTo>
                  <a:pt x="0" y="0"/>
                </a:lnTo>
                <a:lnTo>
                  <a:pt x="0" y="918919"/>
                </a:lnTo>
                <a:lnTo>
                  <a:pt x="1331765" y="918919"/>
                </a:lnTo>
                <a:lnTo>
                  <a:pt x="1331765"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1930669">
            <a:off x="-7971294" y="-10725049"/>
            <a:ext cx="18539921" cy="18539921"/>
          </a:xfrm>
          <a:custGeom>
            <a:avLst/>
            <a:gdLst/>
            <a:ahLst/>
            <a:cxnLst/>
            <a:rect l="l" t="t" r="r" b="b"/>
            <a:pathLst>
              <a:path w="18539921" h="18539921">
                <a:moveTo>
                  <a:pt x="0" y="0"/>
                </a:moveTo>
                <a:lnTo>
                  <a:pt x="18539921" y="0"/>
                </a:lnTo>
                <a:lnTo>
                  <a:pt x="18539921" y="18539921"/>
                </a:lnTo>
                <a:lnTo>
                  <a:pt x="0" y="18539921"/>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051810" y="3918507"/>
            <a:ext cx="774573" cy="774573"/>
          </a:xfrm>
          <a:custGeom>
            <a:avLst/>
            <a:gdLst/>
            <a:ahLst/>
            <a:cxnLst/>
            <a:rect l="l" t="t" r="r" b="b"/>
            <a:pathLst>
              <a:path w="774573" h="774573">
                <a:moveTo>
                  <a:pt x="0" y="0"/>
                </a:moveTo>
                <a:lnTo>
                  <a:pt x="774573" y="0"/>
                </a:lnTo>
                <a:lnTo>
                  <a:pt x="774573" y="774573"/>
                </a:lnTo>
                <a:lnTo>
                  <a:pt x="0" y="7745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005590" y="6864780"/>
            <a:ext cx="820793" cy="820793"/>
          </a:xfrm>
          <a:custGeom>
            <a:avLst/>
            <a:gdLst/>
            <a:ahLst/>
            <a:cxnLst/>
            <a:rect l="l" t="t" r="r" b="b"/>
            <a:pathLst>
              <a:path w="820793" h="820793">
                <a:moveTo>
                  <a:pt x="0" y="0"/>
                </a:moveTo>
                <a:lnTo>
                  <a:pt x="820793" y="0"/>
                </a:lnTo>
                <a:lnTo>
                  <a:pt x="820793" y="820793"/>
                </a:lnTo>
                <a:lnTo>
                  <a:pt x="0" y="8207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5242519" flipH="1">
            <a:off x="-451596" y="10760139"/>
            <a:ext cx="8063091" cy="6553094"/>
          </a:xfrm>
          <a:custGeom>
            <a:avLst/>
            <a:gdLst/>
            <a:ahLst/>
            <a:cxnLst/>
            <a:rect l="l" t="t" r="r" b="b"/>
            <a:pathLst>
              <a:path w="8063091" h="6553094">
                <a:moveTo>
                  <a:pt x="8063091" y="0"/>
                </a:moveTo>
                <a:lnTo>
                  <a:pt x="0" y="0"/>
                </a:lnTo>
                <a:lnTo>
                  <a:pt x="0" y="6553094"/>
                </a:lnTo>
                <a:lnTo>
                  <a:pt x="8063091" y="6553094"/>
                </a:lnTo>
                <a:lnTo>
                  <a:pt x="8063091" y="0"/>
                </a:lnTo>
                <a:close/>
              </a:path>
            </a:pathLst>
          </a:custGeom>
          <a:blipFill>
            <a:blip r:embed="rId9">
              <a:alphaModFix amt="50000"/>
              <a:extLst>
                <a:ext uri="{96DAC541-7B7A-43D3-8B79-37D633B846F1}">
                  <asvg:svgBlip xmlns:asvg="http://schemas.microsoft.com/office/drawing/2016/SVG/main" r:embed="rId10"/>
                </a:ext>
              </a:extLst>
            </a:blip>
            <a:stretch>
              <a:fillRect/>
            </a:stretch>
          </a:blipFill>
        </p:spPr>
      </p:sp>
      <p:sp>
        <p:nvSpPr>
          <p:cNvPr id="6" name="Freeform 6"/>
          <p:cNvSpPr/>
          <p:nvPr/>
        </p:nvSpPr>
        <p:spPr>
          <a:xfrm>
            <a:off x="10731653" y="3918507"/>
            <a:ext cx="7029689" cy="4683531"/>
          </a:xfrm>
          <a:custGeom>
            <a:avLst/>
            <a:gdLst/>
            <a:ahLst/>
            <a:cxnLst/>
            <a:rect l="l" t="t" r="r" b="b"/>
            <a:pathLst>
              <a:path w="7029689" h="4683531">
                <a:moveTo>
                  <a:pt x="0" y="0"/>
                </a:moveTo>
                <a:lnTo>
                  <a:pt x="7029689" y="0"/>
                </a:lnTo>
                <a:lnTo>
                  <a:pt x="7029689" y="4683530"/>
                </a:lnTo>
                <a:lnTo>
                  <a:pt x="0" y="4683530"/>
                </a:lnTo>
                <a:lnTo>
                  <a:pt x="0" y="0"/>
                </a:lnTo>
                <a:close/>
              </a:path>
            </a:pathLst>
          </a:custGeom>
          <a:blipFill>
            <a:blip r:embed="rId11"/>
            <a:stretch>
              <a:fillRect/>
            </a:stretch>
          </a:blipFill>
        </p:spPr>
      </p:sp>
      <p:sp>
        <p:nvSpPr>
          <p:cNvPr id="7" name="TextBox 7"/>
          <p:cNvSpPr txBox="1"/>
          <p:nvPr/>
        </p:nvSpPr>
        <p:spPr>
          <a:xfrm>
            <a:off x="1028700" y="1181100"/>
            <a:ext cx="12896193" cy="1048392"/>
          </a:xfrm>
          <a:prstGeom prst="rect">
            <a:avLst/>
          </a:prstGeom>
        </p:spPr>
        <p:txBody>
          <a:bodyPr lIns="0" tIns="0" rIns="0" bIns="0" rtlCol="0" anchor="t">
            <a:spAutoFit/>
          </a:bodyPr>
          <a:lstStyle/>
          <a:p>
            <a:pPr>
              <a:lnSpc>
                <a:spcPts val="7900"/>
              </a:lnSpc>
            </a:pPr>
            <a:r>
              <a:rPr lang="en-US" sz="7900">
                <a:solidFill>
                  <a:srgbClr val="004AAD"/>
                </a:solidFill>
                <a:latin typeface="Open Sauce Bold"/>
              </a:rPr>
              <a:t>SWITCH TO REUSABLES</a:t>
            </a:r>
          </a:p>
        </p:txBody>
      </p:sp>
      <p:sp>
        <p:nvSpPr>
          <p:cNvPr id="8" name="TextBox 8"/>
          <p:cNvSpPr txBox="1"/>
          <p:nvPr/>
        </p:nvSpPr>
        <p:spPr>
          <a:xfrm>
            <a:off x="2177855" y="4084345"/>
            <a:ext cx="8201373" cy="1407795"/>
          </a:xfrm>
          <a:prstGeom prst="rect">
            <a:avLst/>
          </a:prstGeom>
        </p:spPr>
        <p:txBody>
          <a:bodyPr lIns="0" tIns="0" rIns="0" bIns="0" rtlCol="0" anchor="t">
            <a:spAutoFit/>
          </a:bodyPr>
          <a:lstStyle/>
          <a:p>
            <a:pPr>
              <a:lnSpc>
                <a:spcPts val="3779"/>
              </a:lnSpc>
            </a:pPr>
            <a:r>
              <a:rPr lang="en-US" sz="2699">
                <a:solidFill>
                  <a:srgbClr val="2E2E2E"/>
                </a:solidFill>
                <a:latin typeface="Open Sauce"/>
              </a:rPr>
              <a:t>Medical textiles:  Surgical gown</a:t>
            </a:r>
          </a:p>
          <a:p>
            <a:pPr>
              <a:lnSpc>
                <a:spcPts val="3779"/>
              </a:lnSpc>
            </a:pPr>
            <a:r>
              <a:rPr lang="en-US" sz="2699">
                <a:solidFill>
                  <a:srgbClr val="2E2E2E"/>
                </a:solidFill>
                <a:latin typeface="Open Sauce"/>
              </a:rPr>
              <a:t>                              Surgical cap</a:t>
            </a:r>
          </a:p>
          <a:p>
            <a:pPr>
              <a:lnSpc>
                <a:spcPts val="3779"/>
              </a:lnSpc>
            </a:pPr>
            <a:r>
              <a:rPr lang="en-US" sz="2699">
                <a:solidFill>
                  <a:srgbClr val="2E2E2E"/>
                </a:solidFill>
                <a:latin typeface="Open Sauce"/>
              </a:rPr>
              <a:t>                              Cellulose mat  </a:t>
            </a:r>
          </a:p>
        </p:txBody>
      </p:sp>
      <p:sp>
        <p:nvSpPr>
          <p:cNvPr id="9" name="TextBox 9"/>
          <p:cNvSpPr txBox="1"/>
          <p:nvPr/>
        </p:nvSpPr>
        <p:spPr>
          <a:xfrm>
            <a:off x="1028700" y="2078837"/>
            <a:ext cx="11118333" cy="931545"/>
          </a:xfrm>
          <a:prstGeom prst="rect">
            <a:avLst/>
          </a:prstGeom>
        </p:spPr>
        <p:txBody>
          <a:bodyPr lIns="0" tIns="0" rIns="0" bIns="0" rtlCol="0" anchor="t">
            <a:spAutoFit/>
          </a:bodyPr>
          <a:lstStyle/>
          <a:p>
            <a:pPr>
              <a:lnSpc>
                <a:spcPts val="3779"/>
              </a:lnSpc>
            </a:pPr>
            <a:endParaRPr/>
          </a:p>
          <a:p>
            <a:pPr>
              <a:lnSpc>
                <a:spcPts val="3779"/>
              </a:lnSpc>
            </a:pPr>
            <a:r>
              <a:rPr lang="en-US" sz="2699">
                <a:solidFill>
                  <a:srgbClr val="2E2E2E"/>
                </a:solidFill>
                <a:latin typeface="Open Sauce Bold"/>
              </a:rPr>
              <a:t>Reusable: </a:t>
            </a:r>
            <a:r>
              <a:rPr lang="en-US" sz="2699">
                <a:solidFill>
                  <a:srgbClr val="2E2E2E"/>
                </a:solidFill>
                <a:latin typeface="Open Sauce"/>
              </a:rPr>
              <a:t>lower environmental impact compared to disposables</a:t>
            </a:r>
          </a:p>
        </p:txBody>
      </p:sp>
      <p:sp>
        <p:nvSpPr>
          <p:cNvPr id="10" name="TextBox 10"/>
          <p:cNvSpPr txBox="1"/>
          <p:nvPr/>
        </p:nvSpPr>
        <p:spPr>
          <a:xfrm>
            <a:off x="2177855" y="6817155"/>
            <a:ext cx="7924863" cy="931545"/>
          </a:xfrm>
          <a:prstGeom prst="rect">
            <a:avLst/>
          </a:prstGeom>
        </p:spPr>
        <p:txBody>
          <a:bodyPr lIns="0" tIns="0" rIns="0" bIns="0" rtlCol="0" anchor="t">
            <a:spAutoFit/>
          </a:bodyPr>
          <a:lstStyle/>
          <a:p>
            <a:pPr>
              <a:lnSpc>
                <a:spcPts val="3779"/>
              </a:lnSpc>
            </a:pPr>
            <a:r>
              <a:rPr lang="en-US" sz="2699">
                <a:solidFill>
                  <a:srgbClr val="2E2E2E"/>
                </a:solidFill>
                <a:latin typeface="Open Sauce"/>
              </a:rPr>
              <a:t>Check out healthcareLCA.com for LCA studies between reusables and disposables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2085749">
            <a:off x="-5540096" y="-4012403"/>
            <a:ext cx="14345355" cy="14345355"/>
          </a:xfrm>
          <a:custGeom>
            <a:avLst/>
            <a:gdLst/>
            <a:ahLst/>
            <a:cxnLst/>
            <a:rect l="l" t="t" r="r" b="b"/>
            <a:pathLst>
              <a:path w="14345355" h="14345355">
                <a:moveTo>
                  <a:pt x="0" y="0"/>
                </a:moveTo>
                <a:lnTo>
                  <a:pt x="14345356" y="0"/>
                </a:lnTo>
                <a:lnTo>
                  <a:pt x="14345356" y="14345355"/>
                </a:lnTo>
                <a:lnTo>
                  <a:pt x="0" y="14345355"/>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3" name="Freeform 3"/>
          <p:cNvSpPr/>
          <p:nvPr/>
        </p:nvSpPr>
        <p:spPr>
          <a:xfrm rot="-1799293">
            <a:off x="12456360" y="-655089"/>
            <a:ext cx="6885296" cy="11055409"/>
          </a:xfrm>
          <a:custGeom>
            <a:avLst/>
            <a:gdLst/>
            <a:ahLst/>
            <a:cxnLst/>
            <a:rect l="l" t="t" r="r" b="b"/>
            <a:pathLst>
              <a:path w="6885296" h="11055409">
                <a:moveTo>
                  <a:pt x="0" y="0"/>
                </a:moveTo>
                <a:lnTo>
                  <a:pt x="6885297" y="0"/>
                </a:lnTo>
                <a:lnTo>
                  <a:pt x="6885297" y="11055409"/>
                </a:lnTo>
                <a:lnTo>
                  <a:pt x="0" y="11055409"/>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0288212" y="1206114"/>
            <a:ext cx="5843843" cy="7265845"/>
          </a:xfrm>
          <a:custGeom>
            <a:avLst/>
            <a:gdLst/>
            <a:ahLst/>
            <a:cxnLst/>
            <a:rect l="l" t="t" r="r" b="b"/>
            <a:pathLst>
              <a:path w="5843843" h="7265845">
                <a:moveTo>
                  <a:pt x="0" y="0"/>
                </a:moveTo>
                <a:lnTo>
                  <a:pt x="5843843" y="0"/>
                </a:lnTo>
                <a:lnTo>
                  <a:pt x="5843843" y="7265846"/>
                </a:lnTo>
                <a:lnTo>
                  <a:pt x="0" y="7265846"/>
                </a:lnTo>
                <a:lnTo>
                  <a:pt x="0" y="0"/>
                </a:lnTo>
                <a:close/>
              </a:path>
            </a:pathLst>
          </a:custGeom>
          <a:blipFill>
            <a:blip r:embed="rId6"/>
            <a:stretch>
              <a:fillRect/>
            </a:stretch>
          </a:blipFill>
        </p:spPr>
      </p:sp>
      <p:sp>
        <p:nvSpPr>
          <p:cNvPr id="5" name="TextBox 5"/>
          <p:cNvSpPr txBox="1"/>
          <p:nvPr/>
        </p:nvSpPr>
        <p:spPr>
          <a:xfrm>
            <a:off x="10533286" y="8573431"/>
            <a:ext cx="5353695" cy="1293538"/>
          </a:xfrm>
          <a:prstGeom prst="rect">
            <a:avLst/>
          </a:prstGeom>
        </p:spPr>
        <p:txBody>
          <a:bodyPr lIns="0" tIns="0" rIns="0" bIns="0" rtlCol="0" anchor="t">
            <a:spAutoFit/>
          </a:bodyPr>
          <a:lstStyle/>
          <a:p>
            <a:pPr algn="ctr">
              <a:lnSpc>
                <a:spcPts val="5165"/>
              </a:lnSpc>
            </a:pPr>
            <a:r>
              <a:rPr lang="en-US" sz="3689">
                <a:solidFill>
                  <a:srgbClr val="004AAD"/>
                </a:solidFill>
                <a:latin typeface="Open Sauce Bold"/>
              </a:rPr>
              <a:t>Menti.com</a:t>
            </a:r>
          </a:p>
          <a:p>
            <a:pPr algn="ctr">
              <a:lnSpc>
                <a:spcPts val="5165"/>
              </a:lnSpc>
            </a:pPr>
            <a:r>
              <a:rPr lang="en-US" sz="3689">
                <a:solidFill>
                  <a:srgbClr val="004AAD"/>
                </a:solidFill>
                <a:latin typeface="Open Sauce Bold"/>
              </a:rPr>
              <a:t>Voting code: 4171 1150 </a:t>
            </a:r>
          </a:p>
        </p:txBody>
      </p:sp>
      <p:sp>
        <p:nvSpPr>
          <p:cNvPr id="6" name="TextBox 6"/>
          <p:cNvSpPr txBox="1"/>
          <p:nvPr/>
        </p:nvSpPr>
        <p:spPr>
          <a:xfrm>
            <a:off x="1213793" y="2104366"/>
            <a:ext cx="9544845" cy="5233932"/>
          </a:xfrm>
          <a:prstGeom prst="rect">
            <a:avLst/>
          </a:prstGeom>
        </p:spPr>
        <p:txBody>
          <a:bodyPr lIns="0" tIns="0" rIns="0" bIns="0" rtlCol="0" anchor="t">
            <a:spAutoFit/>
          </a:bodyPr>
          <a:lstStyle/>
          <a:p>
            <a:pPr>
              <a:lnSpc>
                <a:spcPts val="8376"/>
              </a:lnSpc>
            </a:pPr>
            <a:r>
              <a:rPr lang="en-US" sz="5983">
                <a:solidFill>
                  <a:srgbClr val="004AAD"/>
                </a:solidFill>
                <a:latin typeface="Open Sauce Bold"/>
              </a:rPr>
              <a:t>What barriers do you see on the material logistics infrastructure to move towards reusables?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1930669">
            <a:off x="-7971294" y="-10725049"/>
            <a:ext cx="18539921" cy="18539921"/>
          </a:xfrm>
          <a:custGeom>
            <a:avLst/>
            <a:gdLst/>
            <a:ahLst/>
            <a:cxnLst/>
            <a:rect l="l" t="t" r="r" b="b"/>
            <a:pathLst>
              <a:path w="18539921" h="18539921">
                <a:moveTo>
                  <a:pt x="0" y="0"/>
                </a:moveTo>
                <a:lnTo>
                  <a:pt x="18539921" y="0"/>
                </a:lnTo>
                <a:lnTo>
                  <a:pt x="18539921" y="18539921"/>
                </a:lnTo>
                <a:lnTo>
                  <a:pt x="0" y="18539921"/>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2499526"/>
            <a:ext cx="10744914" cy="6668136"/>
          </a:xfrm>
          <a:prstGeom prst="rect">
            <a:avLst/>
          </a:prstGeom>
        </p:spPr>
        <p:txBody>
          <a:bodyPr lIns="0" tIns="0" rIns="0" bIns="0" rtlCol="0" anchor="t">
            <a:spAutoFit/>
          </a:bodyPr>
          <a:lstStyle/>
          <a:p>
            <a:pPr>
              <a:lnSpc>
                <a:spcPts val="4959"/>
              </a:lnSpc>
            </a:pPr>
            <a:r>
              <a:rPr lang="en-US" sz="3099">
                <a:solidFill>
                  <a:srgbClr val="2E2E2E"/>
                </a:solidFill>
                <a:latin typeface="Open Sauce Bold"/>
              </a:rPr>
              <a:t>Material Logsitics Infrastructure solutions</a:t>
            </a:r>
          </a:p>
          <a:p>
            <a:pPr marL="539749" lvl="1" indent="-269875">
              <a:lnSpc>
                <a:spcPts val="3999"/>
              </a:lnSpc>
              <a:buFont typeface="Arial"/>
              <a:buChar char="•"/>
            </a:pPr>
            <a:r>
              <a:rPr lang="en-US" sz="2499">
                <a:solidFill>
                  <a:srgbClr val="2E2E2E"/>
                </a:solidFill>
                <a:latin typeface="Open Sauce"/>
              </a:rPr>
              <a:t>#1 Track &amp; Trace: unique medical device history</a:t>
            </a:r>
          </a:p>
          <a:p>
            <a:pPr marL="1079499" lvl="2" indent="-359833">
              <a:lnSpc>
                <a:spcPts val="3999"/>
              </a:lnSpc>
              <a:buFont typeface="Arial"/>
              <a:buChar char="⚬"/>
            </a:pPr>
            <a:r>
              <a:rPr lang="en-US" sz="2499">
                <a:solidFill>
                  <a:srgbClr val="2E2E2E"/>
                </a:solidFill>
                <a:latin typeface="Open Sauce"/>
              </a:rPr>
              <a:t>More frequent scanning </a:t>
            </a:r>
            <a:r>
              <a:rPr lang="en-US" sz="2499">
                <a:solidFill>
                  <a:srgbClr val="2E2E2E"/>
                </a:solidFill>
                <a:latin typeface="Open Sauce Bold Italics"/>
              </a:rPr>
              <a:t>or </a:t>
            </a:r>
            <a:r>
              <a:rPr lang="en-US" sz="2499">
                <a:solidFill>
                  <a:srgbClr val="2E2E2E"/>
                </a:solidFill>
                <a:latin typeface="Open Sauce"/>
              </a:rPr>
              <a:t>RFID/BLE-technology</a:t>
            </a:r>
          </a:p>
          <a:p>
            <a:pPr marL="539749" lvl="1" indent="-269875">
              <a:lnSpc>
                <a:spcPts val="3999"/>
              </a:lnSpc>
              <a:buFont typeface="Arial"/>
              <a:buChar char="•"/>
            </a:pPr>
            <a:r>
              <a:rPr lang="en-US" sz="2499">
                <a:solidFill>
                  <a:srgbClr val="2E2E2E"/>
                </a:solidFill>
                <a:latin typeface="Open Sauce"/>
              </a:rPr>
              <a:t>#2: Storage space: Warehouse Management System</a:t>
            </a:r>
          </a:p>
          <a:p>
            <a:pPr marL="1079499" lvl="2" indent="-359833">
              <a:lnSpc>
                <a:spcPts val="3999"/>
              </a:lnSpc>
              <a:buFont typeface="Arial"/>
              <a:buChar char="⚬"/>
            </a:pPr>
            <a:r>
              <a:rPr lang="en-US" sz="2499">
                <a:solidFill>
                  <a:srgbClr val="2E2E2E"/>
                </a:solidFill>
                <a:latin typeface="Open Sauce"/>
              </a:rPr>
              <a:t>Optimize storage space</a:t>
            </a:r>
          </a:p>
          <a:p>
            <a:pPr marL="1079499" lvl="2" indent="-359833">
              <a:lnSpc>
                <a:spcPts val="3999"/>
              </a:lnSpc>
              <a:buFont typeface="Arial"/>
              <a:buChar char="⚬"/>
            </a:pPr>
            <a:r>
              <a:rPr lang="en-US" sz="2499">
                <a:solidFill>
                  <a:srgbClr val="2E2E2E"/>
                </a:solidFill>
                <a:latin typeface="Open Sauce"/>
              </a:rPr>
              <a:t>Automate the order system</a:t>
            </a:r>
          </a:p>
          <a:p>
            <a:pPr marL="1079499" lvl="2" indent="-359833">
              <a:lnSpc>
                <a:spcPts val="3999"/>
              </a:lnSpc>
              <a:buFont typeface="Arial"/>
              <a:buChar char="⚬"/>
            </a:pPr>
            <a:r>
              <a:rPr lang="en-US" sz="2499">
                <a:solidFill>
                  <a:srgbClr val="2E2E2E"/>
                </a:solidFill>
                <a:latin typeface="Open Sauce"/>
              </a:rPr>
              <a:t>Pick items that expire the earliest first</a:t>
            </a:r>
          </a:p>
          <a:p>
            <a:pPr marL="539749" lvl="1" indent="-269875">
              <a:lnSpc>
                <a:spcPts val="3999"/>
              </a:lnSpc>
              <a:buFont typeface="Arial"/>
              <a:buChar char="•"/>
            </a:pPr>
            <a:r>
              <a:rPr lang="en-US" sz="2499">
                <a:solidFill>
                  <a:srgbClr val="2E2E2E"/>
                </a:solidFill>
                <a:latin typeface="Open Sauce"/>
              </a:rPr>
              <a:t>#3: Reprocessing: improvements at the sterilization department: </a:t>
            </a:r>
          </a:p>
          <a:p>
            <a:pPr marL="1079499" lvl="2" indent="-359833">
              <a:lnSpc>
                <a:spcPts val="3999"/>
              </a:lnSpc>
              <a:buFont typeface="Arial"/>
              <a:buChar char="⚬"/>
            </a:pPr>
            <a:r>
              <a:rPr lang="en-US" sz="2499">
                <a:solidFill>
                  <a:srgbClr val="2E2E2E"/>
                </a:solidFill>
                <a:latin typeface="Open Sauce"/>
              </a:rPr>
              <a:t>Packing robot</a:t>
            </a:r>
          </a:p>
          <a:p>
            <a:pPr marL="1079499" lvl="2" indent="-359833">
              <a:lnSpc>
                <a:spcPts val="3999"/>
              </a:lnSpc>
              <a:buFont typeface="Arial"/>
              <a:buChar char="⚬"/>
            </a:pPr>
            <a:r>
              <a:rPr lang="en-US" sz="2499">
                <a:solidFill>
                  <a:srgbClr val="2E2E2E"/>
                </a:solidFill>
                <a:latin typeface="Open Sauce"/>
              </a:rPr>
              <a:t>RFID-technology on sets/individual instruments</a:t>
            </a:r>
          </a:p>
          <a:p>
            <a:pPr marL="1079499" lvl="2" indent="-359833">
              <a:lnSpc>
                <a:spcPts val="3999"/>
              </a:lnSpc>
              <a:buFont typeface="Arial"/>
              <a:buChar char="⚬"/>
            </a:pPr>
            <a:r>
              <a:rPr lang="en-US" sz="2499">
                <a:solidFill>
                  <a:srgbClr val="2E2E2E"/>
                </a:solidFill>
                <a:latin typeface="Open Sauce"/>
              </a:rPr>
              <a:t>Endoscopic dryer</a:t>
            </a:r>
          </a:p>
          <a:p>
            <a:pPr marL="1079499" lvl="2" indent="-359833">
              <a:lnSpc>
                <a:spcPts val="3999"/>
              </a:lnSpc>
              <a:buFont typeface="Arial"/>
              <a:buChar char="⚬"/>
            </a:pPr>
            <a:r>
              <a:rPr lang="en-US" sz="2499">
                <a:solidFill>
                  <a:srgbClr val="2E2E2E"/>
                </a:solidFill>
                <a:latin typeface="Open Sauce"/>
              </a:rPr>
              <a:t>Rigid sterilization containers </a:t>
            </a:r>
            <a:r>
              <a:rPr lang="en-US" sz="2499">
                <a:solidFill>
                  <a:srgbClr val="2E2E2E"/>
                </a:solidFill>
                <a:latin typeface="Open Sauce Bold Italics"/>
              </a:rPr>
              <a:t>or </a:t>
            </a:r>
            <a:r>
              <a:rPr lang="en-US" sz="2499">
                <a:solidFill>
                  <a:srgbClr val="2E2E2E"/>
                </a:solidFill>
                <a:latin typeface="Open Sauce"/>
              </a:rPr>
              <a:t>reuse Blue wrap</a:t>
            </a:r>
          </a:p>
          <a:p>
            <a:pPr marL="539749" lvl="1" indent="-269875">
              <a:lnSpc>
                <a:spcPts val="3999"/>
              </a:lnSpc>
              <a:buFont typeface="Arial"/>
              <a:buChar char="•"/>
            </a:pPr>
            <a:r>
              <a:rPr lang="en-US" sz="2499">
                <a:solidFill>
                  <a:srgbClr val="2E2E2E"/>
                </a:solidFill>
                <a:latin typeface="Open Sauce"/>
              </a:rPr>
              <a:t>#4 Transport: Autonomous Mobile Robots (AMR) </a:t>
            </a:r>
          </a:p>
        </p:txBody>
      </p:sp>
      <p:sp>
        <p:nvSpPr>
          <p:cNvPr id="4" name="Freeform 4"/>
          <p:cNvSpPr/>
          <p:nvPr/>
        </p:nvSpPr>
        <p:spPr>
          <a:xfrm rot="1082301">
            <a:off x="-4834536" y="6250639"/>
            <a:ext cx="11928886" cy="8231043"/>
          </a:xfrm>
          <a:custGeom>
            <a:avLst/>
            <a:gdLst/>
            <a:ahLst/>
            <a:cxnLst/>
            <a:rect l="l" t="t" r="r" b="b"/>
            <a:pathLst>
              <a:path w="11928886" h="8231043">
                <a:moveTo>
                  <a:pt x="0" y="0"/>
                </a:moveTo>
                <a:lnTo>
                  <a:pt x="11928886" y="0"/>
                </a:lnTo>
                <a:lnTo>
                  <a:pt x="11928886" y="8231043"/>
                </a:lnTo>
                <a:lnTo>
                  <a:pt x="0" y="8231043"/>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12168200" y="0"/>
            <a:ext cx="6119800" cy="10287000"/>
          </a:xfrm>
          <a:custGeom>
            <a:avLst/>
            <a:gdLst/>
            <a:ahLst/>
            <a:cxnLst/>
            <a:rect l="l" t="t" r="r" b="b"/>
            <a:pathLst>
              <a:path w="6119800" h="10287000">
                <a:moveTo>
                  <a:pt x="0" y="0"/>
                </a:moveTo>
                <a:lnTo>
                  <a:pt x="6119800" y="0"/>
                </a:lnTo>
                <a:lnTo>
                  <a:pt x="6119800" y="10287000"/>
                </a:lnTo>
                <a:lnTo>
                  <a:pt x="0" y="10287000"/>
                </a:lnTo>
                <a:lnTo>
                  <a:pt x="0" y="0"/>
                </a:lnTo>
                <a:close/>
              </a:path>
            </a:pathLst>
          </a:custGeom>
          <a:blipFill>
            <a:blip r:embed="rId7"/>
            <a:stretch>
              <a:fillRect l="-56145" r="-96196"/>
            </a:stretch>
          </a:blipFill>
        </p:spPr>
      </p:sp>
      <p:sp>
        <p:nvSpPr>
          <p:cNvPr id="6" name="TextBox 6"/>
          <p:cNvSpPr txBox="1"/>
          <p:nvPr/>
        </p:nvSpPr>
        <p:spPr>
          <a:xfrm>
            <a:off x="1028700" y="1181100"/>
            <a:ext cx="8572512" cy="1048392"/>
          </a:xfrm>
          <a:prstGeom prst="rect">
            <a:avLst/>
          </a:prstGeom>
        </p:spPr>
        <p:txBody>
          <a:bodyPr lIns="0" tIns="0" rIns="0" bIns="0" rtlCol="0" anchor="t">
            <a:spAutoFit/>
          </a:bodyPr>
          <a:lstStyle/>
          <a:p>
            <a:pPr>
              <a:lnSpc>
                <a:spcPts val="7900"/>
              </a:lnSpc>
            </a:pPr>
            <a:r>
              <a:rPr lang="en-US" sz="7900">
                <a:solidFill>
                  <a:srgbClr val="004AAD"/>
                </a:solidFill>
                <a:latin typeface="Open Sauce Bold"/>
              </a:rPr>
              <a:t>REUSABLES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3525861">
            <a:off x="8777887" y="-2612009"/>
            <a:ext cx="13709384" cy="13709384"/>
          </a:xfrm>
          <a:custGeom>
            <a:avLst/>
            <a:gdLst/>
            <a:ahLst/>
            <a:cxnLst/>
            <a:rect l="l" t="t" r="r" b="b"/>
            <a:pathLst>
              <a:path w="13709384" h="13709384">
                <a:moveTo>
                  <a:pt x="0" y="0"/>
                </a:moveTo>
                <a:lnTo>
                  <a:pt x="13709384" y="0"/>
                </a:lnTo>
                <a:lnTo>
                  <a:pt x="13709384" y="13709384"/>
                </a:lnTo>
                <a:lnTo>
                  <a:pt x="0" y="1370938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1028700" y="1190625"/>
            <a:ext cx="8504012" cy="2352675"/>
          </a:xfrm>
          <a:prstGeom prst="rect">
            <a:avLst/>
          </a:prstGeom>
        </p:spPr>
        <p:txBody>
          <a:bodyPr lIns="0" tIns="0" rIns="0" bIns="0" rtlCol="0" anchor="t">
            <a:spAutoFit/>
          </a:bodyPr>
          <a:lstStyle/>
          <a:p>
            <a:pPr>
              <a:lnSpc>
                <a:spcPts val="9000"/>
              </a:lnSpc>
            </a:pPr>
            <a:r>
              <a:rPr lang="en-US" sz="9000">
                <a:solidFill>
                  <a:srgbClr val="004AAD"/>
                </a:solidFill>
                <a:latin typeface="Open Sauce Bold"/>
              </a:rPr>
              <a:t>REDUCE ENERGY USE</a:t>
            </a:r>
          </a:p>
        </p:txBody>
      </p:sp>
      <p:sp>
        <p:nvSpPr>
          <p:cNvPr id="4" name="TextBox 4"/>
          <p:cNvSpPr txBox="1"/>
          <p:nvPr/>
        </p:nvSpPr>
        <p:spPr>
          <a:xfrm>
            <a:off x="1028700" y="3817020"/>
            <a:ext cx="6568766" cy="1482725"/>
          </a:xfrm>
          <a:prstGeom prst="rect">
            <a:avLst/>
          </a:prstGeom>
        </p:spPr>
        <p:txBody>
          <a:bodyPr lIns="0" tIns="0" rIns="0" bIns="0" rtlCol="0" anchor="t">
            <a:spAutoFit/>
          </a:bodyPr>
          <a:lstStyle/>
          <a:p>
            <a:pPr>
              <a:lnSpc>
                <a:spcPts val="3999"/>
              </a:lnSpc>
            </a:pPr>
            <a:r>
              <a:rPr lang="en-US" sz="2499">
                <a:solidFill>
                  <a:srgbClr val="2E2E2E"/>
                </a:solidFill>
                <a:latin typeface="Open Sauce"/>
              </a:rPr>
              <a:t>By reducing energy consumption, hospitals can lower greenhouse gas emissions and save costs in the long run.</a:t>
            </a:r>
          </a:p>
        </p:txBody>
      </p:sp>
      <p:sp>
        <p:nvSpPr>
          <p:cNvPr id="5" name="Freeform 5"/>
          <p:cNvSpPr/>
          <p:nvPr/>
        </p:nvSpPr>
        <p:spPr>
          <a:xfrm>
            <a:off x="11434286"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5"/>
            <a:stretch>
              <a:fillRect l="-62640" r="-62640"/>
            </a:stretch>
          </a:blipFill>
        </p:spPr>
      </p:sp>
      <p:sp>
        <p:nvSpPr>
          <p:cNvPr id="6" name="Freeform 6"/>
          <p:cNvSpPr/>
          <p:nvPr/>
        </p:nvSpPr>
        <p:spPr>
          <a:xfrm rot="1082301">
            <a:off x="-4834536" y="6250639"/>
            <a:ext cx="11928886" cy="8231043"/>
          </a:xfrm>
          <a:custGeom>
            <a:avLst/>
            <a:gdLst/>
            <a:ahLst/>
            <a:cxnLst/>
            <a:rect l="l" t="t" r="r" b="b"/>
            <a:pathLst>
              <a:path w="11928886" h="8231043">
                <a:moveTo>
                  <a:pt x="0" y="0"/>
                </a:moveTo>
                <a:lnTo>
                  <a:pt x="11928886" y="0"/>
                </a:lnTo>
                <a:lnTo>
                  <a:pt x="11928886" y="8231043"/>
                </a:lnTo>
                <a:lnTo>
                  <a:pt x="0" y="8231043"/>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7837510" y="5143500"/>
            <a:ext cx="4284319" cy="428431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a:ln w="38100">
              <a:solidFill>
                <a:srgbClr val="F8F4EB"/>
              </a:solidFill>
            </a:ln>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9784034" y="5585891"/>
            <a:ext cx="467469" cy="1359496"/>
          </a:xfrm>
          <a:prstGeom prst="rect">
            <a:avLst/>
          </a:prstGeom>
        </p:spPr>
        <p:txBody>
          <a:bodyPr lIns="0" tIns="0" rIns="0" bIns="0" rtlCol="0" anchor="t">
            <a:spAutoFit/>
          </a:bodyPr>
          <a:lstStyle/>
          <a:p>
            <a:pPr algn="ctr">
              <a:lnSpc>
                <a:spcPts val="11167"/>
              </a:lnSpc>
            </a:pPr>
            <a:r>
              <a:rPr lang="en-US" sz="7976">
                <a:solidFill>
                  <a:srgbClr val="000000"/>
                </a:solidFill>
                <a:latin typeface="Assistant Regular Bold"/>
              </a:rPr>
              <a:t>1</a:t>
            </a:r>
          </a:p>
        </p:txBody>
      </p:sp>
      <p:sp>
        <p:nvSpPr>
          <p:cNvPr id="11" name="TextBox 11"/>
          <p:cNvSpPr txBox="1"/>
          <p:nvPr/>
        </p:nvSpPr>
        <p:spPr>
          <a:xfrm>
            <a:off x="8535757" y="6888236"/>
            <a:ext cx="2964023" cy="2039777"/>
          </a:xfrm>
          <a:prstGeom prst="rect">
            <a:avLst/>
          </a:prstGeom>
        </p:spPr>
        <p:txBody>
          <a:bodyPr lIns="0" tIns="0" rIns="0" bIns="0" rtlCol="0" anchor="t">
            <a:spAutoFit/>
          </a:bodyPr>
          <a:lstStyle/>
          <a:p>
            <a:pPr algn="ctr">
              <a:lnSpc>
                <a:spcPts val="4121"/>
              </a:lnSpc>
            </a:pPr>
            <a:r>
              <a:rPr lang="en-US" sz="2943">
                <a:solidFill>
                  <a:srgbClr val="000000"/>
                </a:solidFill>
                <a:latin typeface="Assistant Regular Bold"/>
              </a:rPr>
              <a:t>Sustainable setting of medical equipment as default</a:t>
            </a:r>
          </a:p>
        </p:txBody>
      </p:sp>
      <p:grpSp>
        <p:nvGrpSpPr>
          <p:cNvPr id="12" name="Group 12"/>
          <p:cNvGrpSpPr/>
          <p:nvPr/>
        </p:nvGrpSpPr>
        <p:grpSpPr>
          <a:xfrm>
            <a:off x="10017769" y="2286000"/>
            <a:ext cx="4284319" cy="4284319"/>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BB4D4"/>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5" name="TextBox 15"/>
          <p:cNvSpPr txBox="1"/>
          <p:nvPr/>
        </p:nvSpPr>
        <p:spPr>
          <a:xfrm>
            <a:off x="11904465" y="2492544"/>
            <a:ext cx="510927" cy="1359496"/>
          </a:xfrm>
          <a:prstGeom prst="rect">
            <a:avLst/>
          </a:prstGeom>
        </p:spPr>
        <p:txBody>
          <a:bodyPr lIns="0" tIns="0" rIns="0" bIns="0" rtlCol="0" anchor="t">
            <a:spAutoFit/>
          </a:bodyPr>
          <a:lstStyle/>
          <a:p>
            <a:pPr algn="ctr">
              <a:lnSpc>
                <a:spcPts val="11167"/>
              </a:lnSpc>
            </a:pPr>
            <a:r>
              <a:rPr lang="en-US" sz="7976">
                <a:solidFill>
                  <a:srgbClr val="FFFFFF"/>
                </a:solidFill>
                <a:latin typeface="Assistant Regular Bold"/>
              </a:rPr>
              <a:t>2</a:t>
            </a:r>
          </a:p>
        </p:txBody>
      </p:sp>
      <p:sp>
        <p:nvSpPr>
          <p:cNvPr id="16" name="TextBox 16"/>
          <p:cNvSpPr txBox="1"/>
          <p:nvPr/>
        </p:nvSpPr>
        <p:spPr>
          <a:xfrm>
            <a:off x="10903540" y="4211685"/>
            <a:ext cx="2588976" cy="1011077"/>
          </a:xfrm>
          <a:prstGeom prst="rect">
            <a:avLst/>
          </a:prstGeom>
        </p:spPr>
        <p:txBody>
          <a:bodyPr lIns="0" tIns="0" rIns="0" bIns="0" rtlCol="0" anchor="t">
            <a:spAutoFit/>
          </a:bodyPr>
          <a:lstStyle/>
          <a:p>
            <a:pPr algn="ctr">
              <a:lnSpc>
                <a:spcPts val="4121"/>
              </a:lnSpc>
            </a:pPr>
            <a:r>
              <a:rPr lang="en-US" sz="2943">
                <a:solidFill>
                  <a:srgbClr val="FFFFFF"/>
                </a:solidFill>
                <a:latin typeface="Assistant Regular Bold"/>
              </a:rPr>
              <a:t>Transparancy of manufacturer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2" name="Freeform 2"/>
          <p:cNvSpPr/>
          <p:nvPr/>
        </p:nvSpPr>
        <p:spPr>
          <a:xfrm rot="6144593">
            <a:off x="8023448" y="-2009860"/>
            <a:ext cx="17617704" cy="17617704"/>
          </a:xfrm>
          <a:custGeom>
            <a:avLst/>
            <a:gdLst/>
            <a:ahLst/>
            <a:cxnLst/>
            <a:rect l="l" t="t" r="r" b="b"/>
            <a:pathLst>
              <a:path w="17617704" h="17617704">
                <a:moveTo>
                  <a:pt x="0" y="0"/>
                </a:moveTo>
                <a:lnTo>
                  <a:pt x="17617704" y="0"/>
                </a:lnTo>
                <a:lnTo>
                  <a:pt x="17617704" y="17617704"/>
                </a:lnTo>
                <a:lnTo>
                  <a:pt x="0" y="17617704"/>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rot="4662819">
            <a:off x="8489744" y="-2841143"/>
            <a:ext cx="12794948" cy="8828634"/>
          </a:xfrm>
          <a:custGeom>
            <a:avLst/>
            <a:gdLst/>
            <a:ahLst/>
            <a:cxnLst/>
            <a:rect l="l" t="t" r="r" b="b"/>
            <a:pathLst>
              <a:path w="12794948" h="8828634">
                <a:moveTo>
                  <a:pt x="0" y="0"/>
                </a:moveTo>
                <a:lnTo>
                  <a:pt x="12794949" y="0"/>
                </a:lnTo>
                <a:lnTo>
                  <a:pt x="12794949" y="8828633"/>
                </a:lnTo>
                <a:lnTo>
                  <a:pt x="0" y="8828633"/>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3464062"/>
            <a:ext cx="9265687" cy="4060825"/>
          </a:xfrm>
          <a:prstGeom prst="rect">
            <a:avLst/>
          </a:prstGeom>
        </p:spPr>
        <p:txBody>
          <a:bodyPr lIns="0" tIns="0" rIns="0" bIns="0" rtlCol="0" anchor="t">
            <a:spAutoFit/>
          </a:bodyPr>
          <a:lstStyle/>
          <a:p>
            <a:pPr>
              <a:lnSpc>
                <a:spcPts val="3999"/>
              </a:lnSpc>
            </a:pPr>
            <a:r>
              <a:rPr lang="en-US" sz="2499">
                <a:solidFill>
                  <a:srgbClr val="2E2E2E"/>
                </a:solidFill>
                <a:latin typeface="Open Sauce Bold"/>
              </a:rPr>
              <a:t>Action points:</a:t>
            </a:r>
          </a:p>
          <a:p>
            <a:pPr marL="647697" lvl="1" indent="-323848">
              <a:lnSpc>
                <a:spcPts val="4799"/>
              </a:lnSpc>
              <a:buFont typeface="Arial"/>
              <a:buChar char="•"/>
            </a:pPr>
            <a:r>
              <a:rPr lang="en-US" sz="2999">
                <a:solidFill>
                  <a:srgbClr val="2E2E2E"/>
                </a:solidFill>
                <a:latin typeface="Open Sauce"/>
              </a:rPr>
              <a:t>Provide accessible distribution bins </a:t>
            </a:r>
          </a:p>
          <a:p>
            <a:pPr marL="647697" lvl="1" indent="-323848">
              <a:lnSpc>
                <a:spcPts val="4799"/>
              </a:lnSpc>
              <a:buFont typeface="Arial"/>
              <a:buChar char="•"/>
            </a:pPr>
            <a:r>
              <a:rPr lang="en-US" sz="2999">
                <a:solidFill>
                  <a:srgbClr val="2E2E2E"/>
                </a:solidFill>
                <a:latin typeface="Open Sauce"/>
              </a:rPr>
              <a:t>Recycle metals and certain thermoplastics</a:t>
            </a:r>
          </a:p>
          <a:p>
            <a:pPr marL="647697" lvl="1" indent="-323848">
              <a:lnSpc>
                <a:spcPts val="4799"/>
              </a:lnSpc>
              <a:buFont typeface="Arial"/>
              <a:buChar char="•"/>
            </a:pPr>
            <a:r>
              <a:rPr lang="en-US" sz="2999">
                <a:solidFill>
                  <a:srgbClr val="2E2E2E"/>
                </a:solidFill>
                <a:latin typeface="Open Sauce"/>
              </a:rPr>
              <a:t>Track &amp; trace waste generation throughout the hospital better</a:t>
            </a:r>
          </a:p>
          <a:p>
            <a:pPr>
              <a:lnSpc>
                <a:spcPts val="4799"/>
              </a:lnSpc>
            </a:pPr>
            <a:endParaRPr lang="en-US" sz="2999">
              <a:solidFill>
                <a:srgbClr val="2E2E2E"/>
              </a:solidFill>
              <a:latin typeface="Open Sauce"/>
            </a:endParaRPr>
          </a:p>
          <a:p>
            <a:pPr>
              <a:lnSpc>
                <a:spcPts val="4799"/>
              </a:lnSpc>
            </a:pPr>
            <a:r>
              <a:rPr lang="en-US" sz="2999">
                <a:solidFill>
                  <a:srgbClr val="2E2E2E"/>
                </a:solidFill>
                <a:latin typeface="Open Sauce"/>
              </a:rPr>
              <a:t>Example of medicine waste: next slide</a:t>
            </a:r>
          </a:p>
        </p:txBody>
      </p:sp>
      <p:sp>
        <p:nvSpPr>
          <p:cNvPr id="5" name="Freeform 5"/>
          <p:cNvSpPr/>
          <p:nvPr/>
        </p:nvSpPr>
        <p:spPr>
          <a:xfrm rot="8905814" flipH="1">
            <a:off x="-4368835" y="7016876"/>
            <a:ext cx="11300655" cy="9184351"/>
          </a:xfrm>
          <a:custGeom>
            <a:avLst/>
            <a:gdLst/>
            <a:ahLst/>
            <a:cxnLst/>
            <a:rect l="l" t="t" r="r" b="b"/>
            <a:pathLst>
              <a:path w="11300655" h="9184351">
                <a:moveTo>
                  <a:pt x="11300655" y="0"/>
                </a:moveTo>
                <a:lnTo>
                  <a:pt x="0" y="0"/>
                </a:lnTo>
                <a:lnTo>
                  <a:pt x="0" y="9184351"/>
                </a:lnTo>
                <a:lnTo>
                  <a:pt x="11300655" y="9184351"/>
                </a:lnTo>
                <a:lnTo>
                  <a:pt x="11300655"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028700" y="1202335"/>
            <a:ext cx="10939458" cy="1995813"/>
          </a:xfrm>
          <a:prstGeom prst="rect">
            <a:avLst/>
          </a:prstGeom>
        </p:spPr>
        <p:txBody>
          <a:bodyPr lIns="0" tIns="0" rIns="0" bIns="0" rtlCol="0" anchor="t">
            <a:spAutoFit/>
          </a:bodyPr>
          <a:lstStyle/>
          <a:p>
            <a:pPr>
              <a:lnSpc>
                <a:spcPts val="7700"/>
              </a:lnSpc>
            </a:pPr>
            <a:r>
              <a:rPr lang="en-US" sz="7700">
                <a:solidFill>
                  <a:srgbClr val="004AAD"/>
                </a:solidFill>
                <a:latin typeface="Open Sauce Bold"/>
              </a:rPr>
              <a:t>BETTER WASTE MANAGEMENT  </a:t>
            </a:r>
          </a:p>
        </p:txBody>
      </p:sp>
      <p:sp>
        <p:nvSpPr>
          <p:cNvPr id="7" name="Freeform 7"/>
          <p:cNvSpPr/>
          <p:nvPr/>
        </p:nvSpPr>
        <p:spPr>
          <a:xfrm>
            <a:off x="11434286" y="0"/>
            <a:ext cx="6853714" cy="10287000"/>
          </a:xfrm>
          <a:custGeom>
            <a:avLst/>
            <a:gdLst/>
            <a:ahLst/>
            <a:cxnLst/>
            <a:rect l="l" t="t" r="r" b="b"/>
            <a:pathLst>
              <a:path w="6853714" h="10287000">
                <a:moveTo>
                  <a:pt x="0" y="0"/>
                </a:moveTo>
                <a:lnTo>
                  <a:pt x="6853714" y="0"/>
                </a:lnTo>
                <a:lnTo>
                  <a:pt x="6853714" y="10287000"/>
                </a:lnTo>
                <a:lnTo>
                  <a:pt x="0" y="10287000"/>
                </a:lnTo>
                <a:lnTo>
                  <a:pt x="0" y="0"/>
                </a:lnTo>
                <a:close/>
              </a:path>
            </a:pathLst>
          </a:custGeom>
          <a:blipFill>
            <a:blip r:embed="rId9"/>
            <a:stretch>
              <a:fillRect l="-11959" r="-11318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06AD8345755C4CA23164179CCD08D1" ma:contentTypeVersion="14" ma:contentTypeDescription="Create a new document." ma:contentTypeScope="" ma:versionID="ec8b1eb34853dadd0aa6c734b2a2452f">
  <xsd:schema xmlns:xsd="http://www.w3.org/2001/XMLSchema" xmlns:xs="http://www.w3.org/2001/XMLSchema" xmlns:p="http://schemas.microsoft.com/office/2006/metadata/properties" xmlns:ns3="1a1db621-a4d6-47c9-bfde-b337e16168db" xmlns:ns4="c5eefe37-753e-4ccc-931a-317b12351fcc" targetNamespace="http://schemas.microsoft.com/office/2006/metadata/properties" ma:root="true" ma:fieldsID="210e7bab5b15ecd746fe46a7d29ec08c" ns3:_="" ns4:_="">
    <xsd:import namespace="1a1db621-a4d6-47c9-bfde-b337e16168db"/>
    <xsd:import namespace="c5eefe37-753e-4ccc-931a-317b12351fc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LengthInSeconds" minOccurs="0"/>
                <xsd:element ref="ns4:SharedWithUsers" minOccurs="0"/>
                <xsd:element ref="ns4:SharedWithDetails" minOccurs="0"/>
                <xsd:element ref="ns4:SharingHintHash"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db621-a4d6-47c9-bfde-b337e16168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efe37-753e-4ccc-931a-317b12351f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1a1db621-a4d6-47c9-bfde-b337e16168db" xsi:nil="true"/>
  </documentManagement>
</p:properties>
</file>

<file path=customXml/itemProps1.xml><?xml version="1.0" encoding="utf-8"?>
<ds:datastoreItem xmlns:ds="http://schemas.openxmlformats.org/officeDocument/2006/customXml" ds:itemID="{520D228E-D529-49B2-8F4B-9434D2527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db621-a4d6-47c9-bfde-b337e16168db"/>
    <ds:schemaRef ds:uri="c5eefe37-753e-4ccc-931a-317b12351f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6B514A-A539-45D3-BDE4-2F5DB8602AB5}">
  <ds:schemaRefs>
    <ds:schemaRef ds:uri="http://schemas.microsoft.com/sharepoint/v3/contenttype/forms"/>
  </ds:schemaRefs>
</ds:datastoreItem>
</file>

<file path=customXml/itemProps3.xml><?xml version="1.0" encoding="utf-8"?>
<ds:datastoreItem xmlns:ds="http://schemas.openxmlformats.org/officeDocument/2006/customXml" ds:itemID="{85D15062-573F-411B-9EEF-51C64E48AD69}">
  <ds:schemaRefs>
    <ds:schemaRef ds:uri="http://schemas.microsoft.com/office/2006/metadata/properties"/>
    <ds:schemaRef ds:uri="http://schemas.microsoft.com/office/infopath/2007/PartnerControls"/>
    <ds:schemaRef ds:uri="1a1db621-a4d6-47c9-bfde-b337e16168db"/>
  </ds:schemaRefs>
</ds:datastoreItem>
</file>

<file path=docProps/app.xml><?xml version="1.0" encoding="utf-8"?>
<Properties xmlns="http://schemas.openxmlformats.org/officeDocument/2006/extended-properties" xmlns:vt="http://schemas.openxmlformats.org/officeDocument/2006/docPropsVTypes">
  <TotalTime>0</TotalTime>
  <Words>1855</Words>
  <Application>Microsoft Office PowerPoint</Application>
  <PresentationFormat>Custom</PresentationFormat>
  <Paragraphs>167</Paragraphs>
  <Slides>14</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Assistant Regular Bold</vt:lpstr>
      <vt:lpstr>Open Sauce</vt:lpstr>
      <vt:lpstr>Open Sauce Bold</vt:lpstr>
      <vt:lpstr>Open Sans Extra Bold</vt:lpstr>
      <vt:lpstr>Arial</vt:lpstr>
      <vt:lpstr>Open Sauce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Hospitals Presentation</dc:title>
  <dc:creator>Segers, E.T.I. (Ester)</dc:creator>
  <cp:lastModifiedBy>Segers, E.T.I. (Ester)</cp:lastModifiedBy>
  <cp:revision>2</cp:revision>
  <dcterms:created xsi:type="dcterms:W3CDTF">2006-08-16T00:00:00Z</dcterms:created>
  <dcterms:modified xsi:type="dcterms:W3CDTF">2023-11-02T07:24:49Z</dcterms:modified>
  <dc:identifier>DAFnHP9wsco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0x0101008806AD8345755C4CA23164179CCD08D1</vt:lpwstr>
  </property>
</Properties>
</file>