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62" r:id="rId3"/>
    <p:sldId id="323" r:id="rId4"/>
    <p:sldId id="322" r:id="rId5"/>
    <p:sldId id="324" r:id="rId6"/>
    <p:sldId id="325" r:id="rId7"/>
    <p:sldId id="326" r:id="rId8"/>
    <p:sldId id="291" r:id="rId9"/>
    <p:sldId id="311" r:id="rId10"/>
    <p:sldId id="320" r:id="rId11"/>
    <p:sldId id="319" r:id="rId12"/>
    <p:sldId id="299" r:id="rId13"/>
    <p:sldId id="300" r:id="rId14"/>
    <p:sldId id="301" r:id="rId15"/>
    <p:sldId id="305" r:id="rId16"/>
    <p:sldId id="306" r:id="rId17"/>
    <p:sldId id="307" r:id="rId18"/>
    <p:sldId id="327" r:id="rId19"/>
    <p:sldId id="328" r:id="rId20"/>
    <p:sldId id="309" r:id="rId2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JvandenBerg:Desktop:Grafiek%20in%20PowerPoint%20Indi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Blad1!$A$132:$A$135</c:f>
              <c:strCache>
                <c:ptCount val="4"/>
                <c:pt idx="0">
                  <c:v>Delft</c:v>
                </c:pt>
                <c:pt idx="1">
                  <c:v>Eindhoven</c:v>
                </c:pt>
                <c:pt idx="2">
                  <c:v>Twente</c:v>
                </c:pt>
                <c:pt idx="3">
                  <c:v>Wageningen</c:v>
                </c:pt>
              </c:strCache>
            </c:strRef>
          </c:cat>
          <c:val>
            <c:numRef>
              <c:f>Blad1!$B$132:$B$135</c:f>
              <c:numCache>
                <c:formatCode>General</c:formatCode>
                <c:ptCount val="4"/>
                <c:pt idx="0">
                  <c:v>18000</c:v>
                </c:pt>
                <c:pt idx="1">
                  <c:v>10000</c:v>
                </c:pt>
                <c:pt idx="2">
                  <c:v>7000</c:v>
                </c:pt>
                <c:pt idx="3">
                  <c:v>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>
              <a:solidFill>
                <a:srgbClr val="1F497D"/>
              </a:solidFill>
            </a:defRPr>
          </a:pPr>
          <a:endParaRPr lang="nl-NL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F5D67-D5B6-487D-BCED-ECBF13A3809C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ED09-BF84-466F-974E-028C4472C7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27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7287" cy="3724275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887" y="4714955"/>
            <a:ext cx="4983903" cy="44689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13288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nl-NL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4DD4E8A7-78CC-4205-8605-48DBBC8A4E31}" type="slidenum">
              <a:rPr lang="en-GB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GB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6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89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12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4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7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08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221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29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0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53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49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9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03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26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04B74-5807-47CA-90E3-60766446767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5C78D-AFAD-4DFD-BF71-6381D11D3A6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680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image" Target="../media/image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5.jpeg"/><Relationship Id="rId7" Type="http://schemas.openxmlformats.org/officeDocument/2006/relationships/image" Target="../media/image3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7974" y="1687373"/>
            <a:ext cx="4246026" cy="3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-86017" y="-24500"/>
            <a:ext cx="3341621" cy="719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1" tIns="32140" rIns="64281" bIns="32140" numCol="1" rtlCol="0" anchor="t" anchorCtr="0" compatLnSpc="1">
            <a:prstTxWarp prst="textNoShape">
              <a:avLst/>
            </a:prstTxWarp>
          </a:bodyPr>
          <a:lstStyle/>
          <a:p>
            <a:pPr defTabSz="642816" eaLnBrk="0" hangingPunct="0"/>
            <a:endParaRPr lang="en-US" sz="17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81531" y="1844824"/>
            <a:ext cx="6799957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indent="0">
              <a:defRPr/>
            </a:pPr>
            <a:r>
              <a:rPr lang="en-US" altLang="nl-NL" sz="4000" dirty="0" smtClean="0">
                <a:solidFill>
                  <a:srgbClr val="000000"/>
                </a:solidFill>
              </a:rPr>
              <a:t>Building a circular </a:t>
            </a:r>
          </a:p>
          <a:p>
            <a:pPr marL="0" indent="0">
              <a:defRPr/>
            </a:pPr>
            <a:r>
              <a:rPr lang="en-US" altLang="nl-NL" sz="4000" dirty="0" smtClean="0">
                <a:solidFill>
                  <a:srgbClr val="000000"/>
                </a:solidFill>
              </a:rPr>
              <a:t>economy: education</a:t>
            </a:r>
          </a:p>
          <a:p>
            <a:pPr marL="0" indent="0"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David Peck</a:t>
            </a:r>
          </a:p>
          <a:p>
            <a:pPr marL="0" indent="0"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Senior Research Fellow</a:t>
            </a:r>
          </a:p>
          <a:p>
            <a:pPr marL="0" indent="0"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Critical Materials and Circular Cities</a:t>
            </a:r>
          </a:p>
          <a:p>
            <a:pPr marL="0" indent="0"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Architecture and Built Environment</a:t>
            </a:r>
          </a:p>
          <a:p>
            <a:pPr marL="0" indent="0"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Delft University of Technology</a:t>
            </a:r>
          </a:p>
        </p:txBody>
      </p:sp>
      <p:pic>
        <p:nvPicPr>
          <p:cNvPr id="7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1" y="6061793"/>
            <a:ext cx="1351373" cy="832445"/>
          </a:xfrm>
          <a:prstGeom prst="rect">
            <a:avLst/>
          </a:prstGeom>
        </p:spPr>
      </p:pic>
      <p:pic>
        <p:nvPicPr>
          <p:cNvPr id="8" name="Afbeelding 28" descr="Logo Erasmus Universiteit Rotterda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96" y="5925565"/>
            <a:ext cx="622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29" descr="Logo-Universiteit-Leiden-NL-CMY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6" y="5874765"/>
            <a:ext cx="152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31" descr="Logo TU Delft tekst eronde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96" y="5925565"/>
            <a:ext cx="11049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63873" r="43147" b="23508"/>
          <a:stretch>
            <a:fillRect/>
          </a:stretch>
        </p:blipFill>
        <p:spPr bwMode="auto">
          <a:xfrm>
            <a:off x="6084168" y="5925565"/>
            <a:ext cx="2870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1317" r="68192" b="73570"/>
          <a:stretch>
            <a:fillRect/>
          </a:stretch>
        </p:blipFill>
        <p:spPr bwMode="auto">
          <a:xfrm>
            <a:off x="4694791" y="5077042"/>
            <a:ext cx="19002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20" t="11317" r="68192" b="73570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4" t="42841" r="32108" b="42497"/>
          <a:stretch>
            <a:fillRect/>
          </a:stretch>
        </p:blipFill>
        <p:spPr bwMode="auto">
          <a:xfrm>
            <a:off x="4716016" y="5853329"/>
            <a:ext cx="1290638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63"/>
            <a:ext cx="914400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6" t="11317" r="1820" b="83209"/>
          <a:stretch>
            <a:fillRect/>
          </a:stretch>
        </p:blipFill>
        <p:spPr bwMode="auto">
          <a:xfrm>
            <a:off x="1162286" y="5431061"/>
            <a:ext cx="3387700" cy="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5006" t="11317" r="1820" b="83209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t="17816" r="45111" b="56537"/>
          <a:stretch>
            <a:fillRect/>
          </a:stretch>
        </p:blipFill>
        <p:spPr bwMode="auto">
          <a:xfrm>
            <a:off x="234735" y="4649533"/>
            <a:ext cx="2700115" cy="85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331" t="17816" r="45111" b="56537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0557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8" y="1294980"/>
            <a:ext cx="8773328" cy="493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9750" y="2603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548896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altLang="nl-NL" sz="2800" dirty="0" smtClean="0"/>
              <a:t>In the Loop game available now….</a:t>
            </a:r>
          </a:p>
          <a:p>
            <a:r>
              <a:rPr lang="en-US" altLang="nl-NL" sz="2800" dirty="0" smtClean="0"/>
              <a:t>Katherine Whalen, CEO In the Loop &amp; Lund University.</a:t>
            </a:r>
          </a:p>
        </p:txBody>
      </p:sp>
    </p:spTree>
    <p:extLst>
      <p:ext uri="{BB962C8B-B14F-4D97-AF65-F5344CB8AC3E}">
        <p14:creationId xmlns:p14="http://schemas.microsoft.com/office/powerpoint/2010/main" val="36073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8027" r="19337" b="59592"/>
          <a:stretch/>
        </p:blipFill>
        <p:spPr bwMode="auto">
          <a:xfrm>
            <a:off x="1043608" y="2204864"/>
            <a:ext cx="7473821" cy="22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5560" y="576654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 err="1"/>
              <a:t>ProSUM</a:t>
            </a:r>
            <a:r>
              <a:rPr lang="en-GB" altLang="en-US" sz="1400" dirty="0"/>
              <a:t> - Creating the European knowledge base on secondary sources for Critical Raw Materials.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98935"/>
            <a:ext cx="2260948" cy="110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220072" y="5975040"/>
            <a:ext cx="31366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/>
              <a:t>http://www.remanufacturing.eu/</a:t>
            </a:r>
          </a:p>
        </p:txBody>
      </p:sp>
      <p:pic>
        <p:nvPicPr>
          <p:cNvPr id="8" name="Picture 11" descr="European Remanufacturing Netwo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34193"/>
            <a:ext cx="1224136" cy="97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12872" r="37801" b="71082"/>
          <a:stretch>
            <a:fillRect/>
          </a:stretch>
        </p:blipFill>
        <p:spPr bwMode="auto">
          <a:xfrm>
            <a:off x="2746301" y="6306329"/>
            <a:ext cx="3347864" cy="54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28" descr="Logo Erasmus Universiteit Rotterda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680" y="1186755"/>
            <a:ext cx="622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29" descr="Logo-Universiteit-Leiden-NL-CMYK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80" y="1135955"/>
            <a:ext cx="152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31" descr="Logo TU Delft tekst eronder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80" y="1186755"/>
            <a:ext cx="11049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63873" r="43147" b="23508"/>
          <a:stretch>
            <a:fillRect/>
          </a:stretch>
        </p:blipFill>
        <p:spPr bwMode="auto">
          <a:xfrm>
            <a:off x="5640753" y="1093374"/>
            <a:ext cx="2870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87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915275" cy="717550"/>
          </a:xfrm>
        </p:spPr>
        <p:txBody>
          <a:bodyPr>
            <a:normAutofit fontScale="90000"/>
          </a:bodyPr>
          <a:lstStyle/>
          <a:p>
            <a:r>
              <a:rPr lang="en-GB" altLang="en-US" sz="2400" dirty="0" smtClean="0">
                <a:solidFill>
                  <a:schemeClr val="tx1"/>
                </a:solidFill>
              </a:rPr>
              <a:t>The topic of critical materials is comparatively new. The product design community = not aware + not my problem</a:t>
            </a:r>
            <a:br>
              <a:rPr lang="en-GB" altLang="en-US" sz="2400" dirty="0" smtClean="0">
                <a:solidFill>
                  <a:schemeClr val="tx1"/>
                </a:solidFill>
              </a:rPr>
            </a:br>
            <a:r>
              <a:rPr lang="en-GB" altLang="en-US" sz="2400" dirty="0" smtClean="0">
                <a:solidFill>
                  <a:schemeClr val="tx1"/>
                </a:solidFill>
              </a:rPr>
              <a:t>History shows that material constraint solutions = new designs.</a:t>
            </a:r>
            <a:br>
              <a:rPr lang="en-GB" altLang="en-US" sz="2400" dirty="0" smtClean="0">
                <a:solidFill>
                  <a:schemeClr val="tx1"/>
                </a:solidFill>
              </a:rPr>
            </a:br>
            <a:r>
              <a:rPr lang="en-GB" altLang="en-US" sz="2400" dirty="0" smtClean="0">
                <a:solidFill>
                  <a:schemeClr val="tx1"/>
                </a:solidFill>
              </a:rPr>
              <a:t>Design can gain greater societal relevance, power and importance because of it. Put simply material constraint can be a ‘game-changer’ in the field of product design. 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8" t="35129" r="25844" b="23061"/>
          <a:stretch>
            <a:fillRect/>
          </a:stretch>
        </p:blipFill>
        <p:spPr bwMode="auto">
          <a:xfrm>
            <a:off x="2308225" y="2780929"/>
            <a:ext cx="4934562" cy="363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AutoShape 2" descr="Image result for cc41 logo"/>
          <p:cNvSpPr>
            <a:spLocks noChangeAspect="1" noChangeArrowheads="1"/>
          </p:cNvSpPr>
          <p:nvPr/>
        </p:nvSpPr>
        <p:spPr bwMode="auto">
          <a:xfrm>
            <a:off x="18732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GB" altLang="nl-NL"/>
          </a:p>
        </p:txBody>
      </p:sp>
      <p:sp>
        <p:nvSpPr>
          <p:cNvPr id="45061" name="AutoShape 4" descr="Image result for cc41 logo"/>
          <p:cNvSpPr>
            <a:spLocks noChangeAspect="1" noChangeArrowheads="1"/>
          </p:cNvSpPr>
          <p:nvPr/>
        </p:nvSpPr>
        <p:spPr bwMode="auto">
          <a:xfrm>
            <a:off x="33972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GB" altLang="nl-NL"/>
          </a:p>
        </p:txBody>
      </p:sp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5983288"/>
            <a:ext cx="12890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6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915275" cy="717550"/>
          </a:xfrm>
        </p:spPr>
        <p:txBody>
          <a:bodyPr>
            <a:normAutofit fontScale="90000"/>
          </a:bodyPr>
          <a:lstStyle/>
          <a:p>
            <a:r>
              <a:rPr lang="en-GB" altLang="en-US" dirty="0" smtClean="0">
                <a:solidFill>
                  <a:schemeClr val="tx1"/>
                </a:solidFill>
              </a:rPr>
              <a:t>Who (back then) – 1943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4597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557338"/>
            <a:ext cx="45466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5983288"/>
            <a:ext cx="12890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5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7915275" cy="717550"/>
          </a:xfrm>
        </p:spPr>
        <p:txBody>
          <a:bodyPr>
            <a:normAutofit fontScale="90000"/>
          </a:bodyPr>
          <a:lstStyle/>
          <a:p>
            <a:r>
              <a:rPr lang="en-GB" altLang="en-US" smtClean="0"/>
              <a:t>This is pre-war = bad design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20474" r="55168" b="11853"/>
          <a:stretch>
            <a:fillRect/>
          </a:stretch>
        </p:blipFill>
        <p:spPr bwMode="auto">
          <a:xfrm>
            <a:off x="1979613" y="908050"/>
            <a:ext cx="446405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5983288"/>
            <a:ext cx="12890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5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98463" y="190500"/>
            <a:ext cx="7915275" cy="717550"/>
          </a:xfrm>
        </p:spPr>
        <p:txBody>
          <a:bodyPr>
            <a:normAutofit fontScale="90000"/>
          </a:bodyPr>
          <a:lstStyle/>
          <a:p>
            <a:r>
              <a:rPr lang="en-GB" altLang="en-US" smtClean="0"/>
              <a:t>Utility design = good design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40517" r="44244" b="11423"/>
          <a:stretch>
            <a:fillRect/>
          </a:stretch>
        </p:blipFill>
        <p:spPr bwMode="auto">
          <a:xfrm>
            <a:off x="250825" y="908050"/>
            <a:ext cx="820896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5983288"/>
            <a:ext cx="12890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19100" y="119063"/>
            <a:ext cx="7915275" cy="717550"/>
          </a:xfrm>
        </p:spPr>
        <p:txBody>
          <a:bodyPr>
            <a:normAutofit fontScale="90000"/>
          </a:bodyPr>
          <a:lstStyle/>
          <a:p>
            <a:r>
              <a:rPr lang="en-GB" altLang="en-US" smtClean="0"/>
              <a:t>All details compulsory = good design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3320" r="54926" b="22414"/>
          <a:stretch>
            <a:fillRect/>
          </a:stretch>
        </p:blipFill>
        <p:spPr bwMode="auto">
          <a:xfrm>
            <a:off x="1781175" y="808038"/>
            <a:ext cx="7056438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5983288"/>
            <a:ext cx="12890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611188" y="338138"/>
            <a:ext cx="7915275" cy="717550"/>
          </a:xfrm>
        </p:spPr>
        <p:txBody>
          <a:bodyPr>
            <a:normAutofit fontScale="90000"/>
          </a:bodyPr>
          <a:lstStyle/>
          <a:p>
            <a:r>
              <a:rPr lang="en-GB" altLang="en-US" smtClean="0"/>
              <a:t>Any reminders here?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t="34483" r="48260" b="13792"/>
          <a:stretch>
            <a:fillRect/>
          </a:stretch>
        </p:blipFill>
        <p:spPr bwMode="auto">
          <a:xfrm>
            <a:off x="1403350" y="1052513"/>
            <a:ext cx="7199313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5948363"/>
            <a:ext cx="12890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6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21904" r="52015" b="8980"/>
          <a:stretch/>
        </p:blipFill>
        <p:spPr bwMode="auto">
          <a:xfrm>
            <a:off x="1331640" y="-38322"/>
            <a:ext cx="6540760" cy="687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31832" y="4521825"/>
            <a:ext cx="1512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Peck. D, Prometheus </a:t>
            </a:r>
            <a:r>
              <a:rPr lang="en-GB" dirty="0"/>
              <a:t>Missing: Critical Materials and Product </a:t>
            </a:r>
            <a:r>
              <a:rPr lang="en-GB" dirty="0" smtClean="0"/>
              <a:t>Design, 2016       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8525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9" t="25713" r="9388" b="19185"/>
          <a:stretch/>
        </p:blipFill>
        <p:spPr bwMode="auto">
          <a:xfrm>
            <a:off x="611560" y="116632"/>
            <a:ext cx="8151351" cy="666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645333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Peck, D, Prometheus </a:t>
            </a:r>
            <a:r>
              <a:rPr lang="en-GB" dirty="0"/>
              <a:t>Missing: Critical Materials and Product </a:t>
            </a:r>
            <a:r>
              <a:rPr lang="en-GB" dirty="0" smtClean="0"/>
              <a:t>Design, 2016       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250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/>
          <p:cNvGrpSpPr/>
          <p:nvPr/>
        </p:nvGrpSpPr>
        <p:grpSpPr>
          <a:xfrm>
            <a:off x="1679989" y="701518"/>
            <a:ext cx="6790569" cy="6119734"/>
            <a:chOff x="1461840" y="954161"/>
            <a:chExt cx="9945730" cy="8963199"/>
          </a:xfrm>
        </p:grpSpPr>
        <p:sp>
          <p:nvSpPr>
            <p:cNvPr id="5" name="Rechthoek 4"/>
            <p:cNvSpPr/>
            <p:nvPr/>
          </p:nvSpPr>
          <p:spPr bwMode="auto">
            <a:xfrm>
              <a:off x="1461840" y="954161"/>
              <a:ext cx="5984897" cy="672184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1410" tIns="45705" rIns="91410" bIns="45705"/>
            <a:lstStyle/>
            <a:p>
              <a:pPr algn="ctr" defTabSz="642717">
                <a:defRPr/>
              </a:pPr>
              <a:endParaRPr lang="nl-NL"/>
            </a:p>
          </p:txBody>
        </p:sp>
        <p:pic>
          <p:nvPicPr>
            <p:cNvPr id="29700" name="Picture 5" descr="map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98" y="1230256"/>
              <a:ext cx="5718946" cy="6179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1" name="Rechthoek 3"/>
            <p:cNvSpPr>
              <a:spLocks noChangeArrowheads="1"/>
            </p:cNvSpPr>
            <p:nvPr/>
          </p:nvSpPr>
          <p:spPr bwMode="auto">
            <a:xfrm>
              <a:off x="6066235" y="5558546"/>
              <a:ext cx="156324" cy="1847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10" tIns="45705" rIns="91410" bIns="45705"/>
            <a:lstStyle/>
            <a:p>
              <a:pPr algn="ctr" defTabSz="641700"/>
              <a:endParaRPr lang="nl-NL">
                <a:cs typeface="Arial" charset="0"/>
              </a:endParaRPr>
            </a:p>
          </p:txBody>
        </p:sp>
        <p:sp>
          <p:nvSpPr>
            <p:cNvPr id="29702" name="Ovaal 9"/>
            <p:cNvSpPr>
              <a:spLocks noChangeArrowheads="1"/>
            </p:cNvSpPr>
            <p:nvPr/>
          </p:nvSpPr>
          <p:spPr bwMode="auto">
            <a:xfrm>
              <a:off x="4752722" y="4446025"/>
              <a:ext cx="184743" cy="18271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1410" tIns="45705" rIns="91410" bIns="45705"/>
            <a:lstStyle/>
            <a:p>
              <a:pPr algn="ctr" defTabSz="641700"/>
              <a:endParaRPr lang="nl-NL">
                <a:cs typeface="Arial" charset="0"/>
              </a:endParaRPr>
            </a:p>
          </p:txBody>
        </p:sp>
        <p:cxnSp>
          <p:nvCxnSpPr>
            <p:cNvPr id="12" name="Rechte verbindingslijn 11"/>
            <p:cNvCxnSpPr>
              <a:cxnSpLocks noChangeShapeType="1"/>
              <a:stCxn id="29702" idx="5"/>
            </p:cNvCxnSpPr>
            <p:nvPr/>
          </p:nvCxnSpPr>
          <p:spPr bwMode="auto">
            <a:xfrm>
              <a:off x="4909044" y="4602345"/>
              <a:ext cx="1248546" cy="10475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1" name="Rechthoek 20"/>
            <p:cNvSpPr/>
            <p:nvPr/>
          </p:nvSpPr>
          <p:spPr bwMode="auto">
            <a:xfrm>
              <a:off x="5974876" y="5467189"/>
              <a:ext cx="5432694" cy="432829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1410" tIns="45705" rIns="91410" bIns="45705"/>
            <a:lstStyle/>
            <a:p>
              <a:pPr defTabSz="642717">
                <a:defRPr/>
              </a:pPr>
              <a:r>
                <a:rPr lang="nl-NL" sz="15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Universities</a:t>
              </a:r>
              <a:r>
                <a:rPr lang="nl-NL" sz="1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Technology</a:t>
              </a:r>
            </a:p>
            <a:p>
              <a:pPr defTabSz="642717">
                <a:defRPr/>
              </a:pPr>
              <a:r>
                <a:rPr lang="nl-NL" sz="1500" dirty="0">
                  <a:solidFill>
                    <a:srgbClr val="00A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nl-NL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Delft</a:t>
              </a:r>
            </a:p>
            <a:p>
              <a:pPr defTabSz="642717">
                <a:buClr>
                  <a:srgbClr val="00A6D6"/>
                </a:buClr>
                <a:defRPr/>
              </a:pPr>
              <a:r>
                <a:rPr lang="nl-NL" sz="1500" dirty="0">
                  <a:solidFill>
                    <a:srgbClr val="00A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nl-NL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Eindhoven</a:t>
              </a:r>
            </a:p>
            <a:p>
              <a:pPr defTabSz="642717">
                <a:buClr>
                  <a:srgbClr val="00A6D6"/>
                </a:buClr>
                <a:defRPr/>
              </a:pPr>
              <a:r>
                <a:rPr lang="nl-NL" sz="1500" dirty="0">
                  <a:solidFill>
                    <a:srgbClr val="00A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nl-NL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Twente</a:t>
              </a:r>
            </a:p>
            <a:p>
              <a:pPr defTabSz="642717">
                <a:buClr>
                  <a:srgbClr val="00A6D6"/>
                </a:buClr>
                <a:defRPr/>
              </a:pPr>
              <a:r>
                <a:rPr lang="nl-NL" sz="1500" dirty="0">
                  <a:solidFill>
                    <a:srgbClr val="00A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nl-NL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Wageningen (</a:t>
              </a:r>
              <a:r>
                <a:rPr lang="nl-NL" sz="1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agriculture</a:t>
              </a:r>
              <a:r>
                <a:rPr lang="nl-NL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food </a:t>
              </a:r>
              <a:r>
                <a:rPr lang="nl-NL" sz="1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</a:t>
              </a:r>
              <a:r>
                <a:rPr lang="nl-NL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29706" name="Groeperen 36"/>
            <p:cNvGrpSpPr>
              <a:grpSpLocks/>
            </p:cNvGrpSpPr>
            <p:nvPr/>
          </p:nvGrpSpPr>
          <p:grpSpPr bwMode="auto">
            <a:xfrm>
              <a:off x="2884986" y="2336692"/>
              <a:ext cx="8514470" cy="2949813"/>
              <a:chOff x="5599714" y="2572545"/>
              <a:chExt cx="6646062" cy="2306807"/>
            </a:xfrm>
          </p:grpSpPr>
          <p:sp>
            <p:nvSpPr>
              <p:cNvPr id="29714" name="Vrije vorm 18"/>
              <p:cNvSpPr>
                <a:spLocks/>
              </p:cNvSpPr>
              <p:nvPr/>
            </p:nvSpPr>
            <p:spPr bwMode="auto">
              <a:xfrm rot="4191323">
                <a:off x="5614383" y="3605354"/>
                <a:ext cx="1259329" cy="1288667"/>
              </a:xfrm>
              <a:custGeom>
                <a:avLst/>
                <a:gdLst>
                  <a:gd name="T0" fmla="*/ 665774494 w 838841"/>
                  <a:gd name="T1" fmla="*/ 23095323 h 858383"/>
                  <a:gd name="T2" fmla="*/ 751680020 w 838841"/>
                  <a:gd name="T3" fmla="*/ 108999188 h 858383"/>
                  <a:gd name="T4" fmla="*/ 1073829588 w 838841"/>
                  <a:gd name="T5" fmla="*/ 259336423 h 858383"/>
                  <a:gd name="T6" fmla="*/ 1224165907 w 838841"/>
                  <a:gd name="T7" fmla="*/ 409670505 h 858383"/>
                  <a:gd name="T8" fmla="*/ 1503359295 w 838841"/>
                  <a:gd name="T9" fmla="*/ 452625092 h 858383"/>
                  <a:gd name="T10" fmla="*/ 1653695534 w 838841"/>
                  <a:gd name="T11" fmla="*/ 388196346 h 858383"/>
                  <a:gd name="T12" fmla="*/ 1804032982 w 838841"/>
                  <a:gd name="T13" fmla="*/ 323766479 h 858383"/>
                  <a:gd name="T14" fmla="*/ 2147483647 w 838841"/>
                  <a:gd name="T15" fmla="*/ 280814017 h 858383"/>
                  <a:gd name="T16" fmla="*/ 2147483647 w 838841"/>
                  <a:gd name="T17" fmla="*/ 1011016377 h 858383"/>
                  <a:gd name="T18" fmla="*/ 2147483647 w 838841"/>
                  <a:gd name="T19" fmla="*/ 1075448418 h 858383"/>
                  <a:gd name="T20" fmla="*/ 2147483647 w 838841"/>
                  <a:gd name="T21" fmla="*/ 1504978101 h 858383"/>
                  <a:gd name="T22" fmla="*/ 2147483647 w 838841"/>
                  <a:gd name="T23" fmla="*/ 1827128955 h 858383"/>
                  <a:gd name="T24" fmla="*/ 2147483647 w 838841"/>
                  <a:gd name="T25" fmla="*/ 2041894541 h 858383"/>
                  <a:gd name="T26" fmla="*/ 2147483647 w 838841"/>
                  <a:gd name="T27" fmla="*/ 2147483647 h 858383"/>
                  <a:gd name="T28" fmla="*/ 2147483647 w 838841"/>
                  <a:gd name="T29" fmla="*/ 2147483647 h 858383"/>
                  <a:gd name="T30" fmla="*/ 2147483647 w 838841"/>
                  <a:gd name="T31" fmla="*/ 2147483647 h 858383"/>
                  <a:gd name="T32" fmla="*/ 2147483647 w 838841"/>
                  <a:gd name="T33" fmla="*/ 2147483647 h 858383"/>
                  <a:gd name="T34" fmla="*/ 1610741268 w 838841"/>
                  <a:gd name="T35" fmla="*/ 2147483647 h 858383"/>
                  <a:gd name="T36" fmla="*/ 1503359295 w 838841"/>
                  <a:gd name="T37" fmla="*/ 2147483647 h 858383"/>
                  <a:gd name="T38" fmla="*/ 1395977008 w 838841"/>
                  <a:gd name="T39" fmla="*/ 2147483647 h 858383"/>
                  <a:gd name="T40" fmla="*/ 1116781881 w 838841"/>
                  <a:gd name="T41" fmla="*/ 2147483647 h 858383"/>
                  <a:gd name="T42" fmla="*/ 730203625 w 838841"/>
                  <a:gd name="T43" fmla="*/ 2147483647 h 858383"/>
                  <a:gd name="T44" fmla="*/ 601342993 w 838841"/>
                  <a:gd name="T45" fmla="*/ 2147483647 h 858383"/>
                  <a:gd name="T46" fmla="*/ 472485088 w 838841"/>
                  <a:gd name="T47" fmla="*/ 2147483647 h 858383"/>
                  <a:gd name="T48" fmla="*/ 279195169 w 838841"/>
                  <a:gd name="T49" fmla="*/ 2106324538 h 858383"/>
                  <a:gd name="T50" fmla="*/ 214766091 w 838841"/>
                  <a:gd name="T51" fmla="*/ 1891558270 h 858383"/>
                  <a:gd name="T52" fmla="*/ 193289649 w 838841"/>
                  <a:gd name="T53" fmla="*/ 1419072128 h 858383"/>
                  <a:gd name="T54" fmla="*/ 85906201 w 838841"/>
                  <a:gd name="T55" fmla="*/ 1225782918 h 858383"/>
                  <a:gd name="T56" fmla="*/ 0 w 838841"/>
                  <a:gd name="T57" fmla="*/ 1032494586 h 858383"/>
                  <a:gd name="T58" fmla="*/ 107381940 w 838841"/>
                  <a:gd name="T59" fmla="*/ 538533144 h 858383"/>
                  <a:gd name="T60" fmla="*/ 322148121 w 838841"/>
                  <a:gd name="T61" fmla="*/ 538533144 h 858383"/>
                  <a:gd name="T62" fmla="*/ 386576937 w 838841"/>
                  <a:gd name="T63" fmla="*/ 667391730 h 858383"/>
                  <a:gd name="T64" fmla="*/ 472485088 w 838841"/>
                  <a:gd name="T65" fmla="*/ 774775445 h 858383"/>
                  <a:gd name="T66" fmla="*/ 644295329 w 838841"/>
                  <a:gd name="T67" fmla="*/ 1011016377 h 858383"/>
                  <a:gd name="T68" fmla="*/ 837585158 w 838841"/>
                  <a:gd name="T69" fmla="*/ 925110853 h 858383"/>
                  <a:gd name="T70" fmla="*/ 751680020 w 838841"/>
                  <a:gd name="T71" fmla="*/ 624438724 h 858383"/>
                  <a:gd name="T72" fmla="*/ 536914321 w 838841"/>
                  <a:gd name="T73" fmla="*/ 409670505 h 858383"/>
                  <a:gd name="T74" fmla="*/ 451008602 w 838841"/>
                  <a:gd name="T75" fmla="*/ 66047395 h 85838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838841" h="858383">
                    <a:moveTo>
                      <a:pt x="146050" y="478"/>
                    </a:moveTo>
                    <a:cubicBezTo>
                      <a:pt x="156633" y="-1639"/>
                      <a:pt x="180060" y="3775"/>
                      <a:pt x="196850" y="6828"/>
                    </a:cubicBezTo>
                    <a:cubicBezTo>
                      <a:pt x="203436" y="8025"/>
                      <a:pt x="211167" y="8445"/>
                      <a:pt x="215900" y="13178"/>
                    </a:cubicBezTo>
                    <a:cubicBezTo>
                      <a:pt x="220633" y="17911"/>
                      <a:pt x="219257" y="26241"/>
                      <a:pt x="222250" y="32228"/>
                    </a:cubicBezTo>
                    <a:cubicBezTo>
                      <a:pt x="225663" y="39054"/>
                      <a:pt x="229554" y="45882"/>
                      <a:pt x="234950" y="51278"/>
                    </a:cubicBezTo>
                    <a:cubicBezTo>
                      <a:pt x="256174" y="72502"/>
                      <a:pt x="290573" y="72831"/>
                      <a:pt x="317500" y="76678"/>
                    </a:cubicBezTo>
                    <a:cubicBezTo>
                      <a:pt x="319617" y="83028"/>
                      <a:pt x="319117" y="90995"/>
                      <a:pt x="323850" y="95728"/>
                    </a:cubicBezTo>
                    <a:cubicBezTo>
                      <a:pt x="334643" y="106521"/>
                      <a:pt x="349250" y="112661"/>
                      <a:pt x="361950" y="121128"/>
                    </a:cubicBezTo>
                    <a:cubicBezTo>
                      <a:pt x="386569" y="137541"/>
                      <a:pt x="373760" y="131415"/>
                      <a:pt x="400050" y="140178"/>
                    </a:cubicBezTo>
                    <a:cubicBezTo>
                      <a:pt x="414867" y="138061"/>
                      <a:pt x="430060" y="137766"/>
                      <a:pt x="444500" y="133828"/>
                    </a:cubicBezTo>
                    <a:cubicBezTo>
                      <a:pt x="453632" y="131337"/>
                      <a:pt x="461199" y="124857"/>
                      <a:pt x="469900" y="121128"/>
                    </a:cubicBezTo>
                    <a:cubicBezTo>
                      <a:pt x="476052" y="118491"/>
                      <a:pt x="482963" y="117771"/>
                      <a:pt x="488950" y="114778"/>
                    </a:cubicBezTo>
                    <a:cubicBezTo>
                      <a:pt x="495776" y="111365"/>
                      <a:pt x="500985" y="105084"/>
                      <a:pt x="508000" y="102078"/>
                    </a:cubicBezTo>
                    <a:cubicBezTo>
                      <a:pt x="516022" y="98640"/>
                      <a:pt x="525041" y="98236"/>
                      <a:pt x="533400" y="95728"/>
                    </a:cubicBezTo>
                    <a:cubicBezTo>
                      <a:pt x="610699" y="72538"/>
                      <a:pt x="538356" y="91314"/>
                      <a:pt x="596900" y="76678"/>
                    </a:cubicBezTo>
                    <a:lnTo>
                      <a:pt x="635000" y="83028"/>
                    </a:lnTo>
                    <a:cubicBezTo>
                      <a:pt x="649029" y="147162"/>
                      <a:pt x="637495" y="214340"/>
                      <a:pt x="641350" y="279878"/>
                    </a:cubicBezTo>
                    <a:cubicBezTo>
                      <a:pt x="641743" y="286560"/>
                      <a:pt x="645583" y="292578"/>
                      <a:pt x="647700" y="298928"/>
                    </a:cubicBezTo>
                    <a:cubicBezTo>
                      <a:pt x="654050" y="294695"/>
                      <a:pt x="659118" y="286228"/>
                      <a:pt x="666750" y="286228"/>
                    </a:cubicBezTo>
                    <a:cubicBezTo>
                      <a:pt x="685898" y="286228"/>
                      <a:pt x="688185" y="306083"/>
                      <a:pt x="692150" y="317978"/>
                    </a:cubicBezTo>
                    <a:cubicBezTo>
                      <a:pt x="694267" y="347611"/>
                      <a:pt x="691295" y="378056"/>
                      <a:pt x="698500" y="406878"/>
                    </a:cubicBezTo>
                    <a:cubicBezTo>
                      <a:pt x="702202" y="421686"/>
                      <a:pt x="723900" y="444978"/>
                      <a:pt x="723900" y="444978"/>
                    </a:cubicBezTo>
                    <a:cubicBezTo>
                      <a:pt x="721783" y="464028"/>
                      <a:pt x="721309" y="483333"/>
                      <a:pt x="717550" y="502128"/>
                    </a:cubicBezTo>
                    <a:cubicBezTo>
                      <a:pt x="714925" y="515255"/>
                      <a:pt x="704850" y="540228"/>
                      <a:pt x="704850" y="540228"/>
                    </a:cubicBezTo>
                    <a:cubicBezTo>
                      <a:pt x="706967" y="550811"/>
                      <a:pt x="706373" y="562325"/>
                      <a:pt x="711200" y="571978"/>
                    </a:cubicBezTo>
                    <a:cubicBezTo>
                      <a:pt x="726147" y="601873"/>
                      <a:pt x="741958" y="586133"/>
                      <a:pt x="768350" y="603728"/>
                    </a:cubicBezTo>
                    <a:lnTo>
                      <a:pt x="806450" y="629128"/>
                    </a:lnTo>
                    <a:lnTo>
                      <a:pt x="825500" y="641828"/>
                    </a:lnTo>
                    <a:cubicBezTo>
                      <a:pt x="842636" y="693236"/>
                      <a:pt x="843930" y="689378"/>
                      <a:pt x="825500" y="781528"/>
                    </a:cubicBezTo>
                    <a:cubicBezTo>
                      <a:pt x="824187" y="788092"/>
                      <a:pt x="812800" y="785761"/>
                      <a:pt x="806450" y="787878"/>
                    </a:cubicBezTo>
                    <a:cubicBezTo>
                      <a:pt x="789426" y="786459"/>
                      <a:pt x="737138" y="788147"/>
                      <a:pt x="711200" y="775178"/>
                    </a:cubicBezTo>
                    <a:cubicBezTo>
                      <a:pt x="704374" y="771765"/>
                      <a:pt x="698500" y="766711"/>
                      <a:pt x="692150" y="762478"/>
                    </a:cubicBezTo>
                    <a:cubicBezTo>
                      <a:pt x="685800" y="764595"/>
                      <a:pt x="677833" y="764095"/>
                      <a:pt x="673100" y="768828"/>
                    </a:cubicBezTo>
                    <a:cubicBezTo>
                      <a:pt x="668367" y="773561"/>
                      <a:pt x="670463" y="782309"/>
                      <a:pt x="666750" y="787878"/>
                    </a:cubicBezTo>
                    <a:cubicBezTo>
                      <a:pt x="660454" y="797323"/>
                      <a:pt x="639747" y="814696"/>
                      <a:pt x="628650" y="819628"/>
                    </a:cubicBezTo>
                    <a:cubicBezTo>
                      <a:pt x="575578" y="843215"/>
                      <a:pt x="543405" y="834947"/>
                      <a:pt x="476250" y="838678"/>
                    </a:cubicBezTo>
                    <a:cubicBezTo>
                      <a:pt x="472017" y="845028"/>
                      <a:pt x="470636" y="854894"/>
                      <a:pt x="463550" y="857728"/>
                    </a:cubicBezTo>
                    <a:cubicBezTo>
                      <a:pt x="457335" y="860214"/>
                      <a:pt x="450069" y="855091"/>
                      <a:pt x="444500" y="851378"/>
                    </a:cubicBezTo>
                    <a:cubicBezTo>
                      <a:pt x="437028" y="846397"/>
                      <a:pt x="431199" y="839227"/>
                      <a:pt x="425450" y="832328"/>
                    </a:cubicBezTo>
                    <a:cubicBezTo>
                      <a:pt x="420564" y="826465"/>
                      <a:pt x="418709" y="818046"/>
                      <a:pt x="412750" y="813278"/>
                    </a:cubicBezTo>
                    <a:cubicBezTo>
                      <a:pt x="407523" y="809097"/>
                      <a:pt x="400050" y="809045"/>
                      <a:pt x="393700" y="806928"/>
                    </a:cubicBezTo>
                    <a:cubicBezTo>
                      <a:pt x="361158" y="758115"/>
                      <a:pt x="383356" y="766319"/>
                      <a:pt x="330200" y="775178"/>
                    </a:cubicBezTo>
                    <a:cubicBezTo>
                      <a:pt x="323850" y="779411"/>
                      <a:pt x="317976" y="784465"/>
                      <a:pt x="311150" y="787878"/>
                    </a:cubicBezTo>
                    <a:cubicBezTo>
                      <a:pt x="280271" y="803317"/>
                      <a:pt x="251737" y="790864"/>
                      <a:pt x="215900" y="787878"/>
                    </a:cubicBezTo>
                    <a:cubicBezTo>
                      <a:pt x="200378" y="777530"/>
                      <a:pt x="191206" y="774943"/>
                      <a:pt x="184150" y="756128"/>
                    </a:cubicBezTo>
                    <a:cubicBezTo>
                      <a:pt x="180360" y="746022"/>
                      <a:pt x="182266" y="734204"/>
                      <a:pt x="177800" y="724378"/>
                    </a:cubicBezTo>
                    <a:cubicBezTo>
                      <a:pt x="171484" y="710483"/>
                      <a:pt x="160867" y="698978"/>
                      <a:pt x="152400" y="686278"/>
                    </a:cubicBezTo>
                    <a:cubicBezTo>
                      <a:pt x="148167" y="679928"/>
                      <a:pt x="146050" y="671461"/>
                      <a:pt x="139700" y="667228"/>
                    </a:cubicBezTo>
                    <a:cubicBezTo>
                      <a:pt x="133350" y="662995"/>
                      <a:pt x="126513" y="659414"/>
                      <a:pt x="120650" y="654528"/>
                    </a:cubicBezTo>
                    <a:cubicBezTo>
                      <a:pt x="71757" y="613784"/>
                      <a:pt x="129848" y="654310"/>
                      <a:pt x="82550" y="622778"/>
                    </a:cubicBezTo>
                    <a:cubicBezTo>
                      <a:pt x="67325" y="577103"/>
                      <a:pt x="85797" y="634142"/>
                      <a:pt x="69850" y="578328"/>
                    </a:cubicBezTo>
                    <a:cubicBezTo>
                      <a:pt x="68011" y="571892"/>
                      <a:pt x="65617" y="565628"/>
                      <a:pt x="63500" y="559278"/>
                    </a:cubicBezTo>
                    <a:cubicBezTo>
                      <a:pt x="61383" y="529645"/>
                      <a:pt x="57150" y="500087"/>
                      <a:pt x="57150" y="470378"/>
                    </a:cubicBezTo>
                    <a:cubicBezTo>
                      <a:pt x="57150" y="406789"/>
                      <a:pt x="80555" y="513198"/>
                      <a:pt x="57150" y="419578"/>
                    </a:cubicBezTo>
                    <a:cubicBezTo>
                      <a:pt x="55527" y="413084"/>
                      <a:pt x="54051" y="406379"/>
                      <a:pt x="50800" y="400528"/>
                    </a:cubicBezTo>
                    <a:cubicBezTo>
                      <a:pt x="43387" y="387185"/>
                      <a:pt x="30227" y="376908"/>
                      <a:pt x="25400" y="362428"/>
                    </a:cubicBezTo>
                    <a:cubicBezTo>
                      <a:pt x="9439" y="314545"/>
                      <a:pt x="30969" y="373567"/>
                      <a:pt x="6350" y="324328"/>
                    </a:cubicBezTo>
                    <a:cubicBezTo>
                      <a:pt x="3357" y="318341"/>
                      <a:pt x="2117" y="311628"/>
                      <a:pt x="0" y="305278"/>
                    </a:cubicBezTo>
                    <a:cubicBezTo>
                      <a:pt x="5187" y="222279"/>
                      <a:pt x="-8336" y="226204"/>
                      <a:pt x="19050" y="178278"/>
                    </a:cubicBezTo>
                    <a:cubicBezTo>
                      <a:pt x="22836" y="171652"/>
                      <a:pt x="25791" y="163996"/>
                      <a:pt x="31750" y="159228"/>
                    </a:cubicBezTo>
                    <a:cubicBezTo>
                      <a:pt x="36977" y="155047"/>
                      <a:pt x="44450" y="154995"/>
                      <a:pt x="50800" y="152878"/>
                    </a:cubicBezTo>
                    <a:cubicBezTo>
                      <a:pt x="65617" y="154995"/>
                      <a:pt x="81863" y="152535"/>
                      <a:pt x="95250" y="159228"/>
                    </a:cubicBezTo>
                    <a:cubicBezTo>
                      <a:pt x="101237" y="162221"/>
                      <a:pt x="98607" y="172291"/>
                      <a:pt x="101600" y="178278"/>
                    </a:cubicBezTo>
                    <a:cubicBezTo>
                      <a:pt x="105013" y="185104"/>
                      <a:pt x="110887" y="190502"/>
                      <a:pt x="114300" y="197328"/>
                    </a:cubicBezTo>
                    <a:cubicBezTo>
                      <a:pt x="117293" y="203315"/>
                      <a:pt x="116469" y="211151"/>
                      <a:pt x="120650" y="216378"/>
                    </a:cubicBezTo>
                    <a:cubicBezTo>
                      <a:pt x="125418" y="222337"/>
                      <a:pt x="133350" y="224845"/>
                      <a:pt x="139700" y="229078"/>
                    </a:cubicBezTo>
                    <a:cubicBezTo>
                      <a:pt x="154283" y="287411"/>
                      <a:pt x="133207" y="227312"/>
                      <a:pt x="165100" y="267178"/>
                    </a:cubicBezTo>
                    <a:cubicBezTo>
                      <a:pt x="200153" y="310995"/>
                      <a:pt x="135905" y="262532"/>
                      <a:pt x="190500" y="298928"/>
                    </a:cubicBezTo>
                    <a:cubicBezTo>
                      <a:pt x="207433" y="296811"/>
                      <a:pt x="225706" y="299509"/>
                      <a:pt x="241300" y="292578"/>
                    </a:cubicBezTo>
                    <a:cubicBezTo>
                      <a:pt x="247417" y="289860"/>
                      <a:pt x="245811" y="279964"/>
                      <a:pt x="247650" y="273528"/>
                    </a:cubicBezTo>
                    <a:cubicBezTo>
                      <a:pt x="257901" y="237649"/>
                      <a:pt x="247366" y="258079"/>
                      <a:pt x="266700" y="229078"/>
                    </a:cubicBezTo>
                    <a:cubicBezTo>
                      <a:pt x="237587" y="185409"/>
                      <a:pt x="255780" y="195805"/>
                      <a:pt x="222250" y="184628"/>
                    </a:cubicBezTo>
                    <a:cubicBezTo>
                      <a:pt x="212158" y="169490"/>
                      <a:pt x="195706" y="139415"/>
                      <a:pt x="177800" y="127478"/>
                    </a:cubicBezTo>
                    <a:cubicBezTo>
                      <a:pt x="172231" y="123765"/>
                      <a:pt x="165100" y="123245"/>
                      <a:pt x="158750" y="121128"/>
                    </a:cubicBezTo>
                    <a:cubicBezTo>
                      <a:pt x="154517" y="108428"/>
                      <a:pt x="149297" y="96015"/>
                      <a:pt x="146050" y="83028"/>
                    </a:cubicBezTo>
                    <a:cubicBezTo>
                      <a:pt x="139743" y="57801"/>
                      <a:pt x="136464" y="47553"/>
                      <a:pt x="133350" y="19528"/>
                    </a:cubicBezTo>
                    <a:cubicBezTo>
                      <a:pt x="132649" y="13217"/>
                      <a:pt x="135467" y="2595"/>
                      <a:pt x="146050" y="478"/>
                    </a:cubicBezTo>
                    <a:close/>
                  </a:path>
                </a:pathLst>
              </a:custGeom>
              <a:solidFill>
                <a:schemeClr val="bg2">
                  <a:alpha val="7097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hthoek 21"/>
              <p:cNvSpPr/>
              <p:nvPr/>
            </p:nvSpPr>
            <p:spPr bwMode="auto">
              <a:xfrm>
                <a:off x="8873621" y="2572545"/>
                <a:ext cx="3372155" cy="1800359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41700"/>
                <a:r>
                  <a:rPr lang="nl-NL" sz="15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Amsterdam </a:t>
                </a:r>
              </a:p>
            </p:txBody>
          </p:sp>
          <p:cxnSp>
            <p:nvCxnSpPr>
              <p:cNvPr id="24" name="Rechte verbindingslijn 23"/>
              <p:cNvCxnSpPr>
                <a:cxnSpLocks noChangeShapeType="1"/>
                <a:stCxn id="22" idx="1"/>
              </p:cNvCxnSpPr>
              <p:nvPr/>
            </p:nvCxnSpPr>
            <p:spPr bwMode="auto">
              <a:xfrm flipH="1">
                <a:off x="6477965" y="3472725"/>
                <a:ext cx="2395655" cy="30490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39" name="Grafiek 38"/>
            <p:cNvGraphicFramePr/>
            <p:nvPr>
              <p:extLst>
                <p:ext uri="{D42A27DB-BD31-4B8C-83A1-F6EECF244321}">
                  <p14:modId xmlns:p14="http://schemas.microsoft.com/office/powerpoint/2010/main" val="2808110747"/>
                </p:ext>
              </p:extLst>
            </p:nvPr>
          </p:nvGraphicFramePr>
          <p:xfrm>
            <a:off x="5974875" y="7032155"/>
            <a:ext cx="4808676" cy="28852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3" name="Title 1"/>
          <p:cNvSpPr txBox="1">
            <a:spLocks/>
          </p:cNvSpPr>
          <p:nvPr/>
        </p:nvSpPr>
        <p:spPr bwMode="auto">
          <a:xfrm>
            <a:off x="1635424" y="340536"/>
            <a:ext cx="7037657" cy="60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University Landscape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" y="166322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Leiden, Delft, Erasmus</a:t>
            </a:r>
          </a:p>
          <a:p>
            <a:r>
              <a:rPr lang="en-GB" b="1" dirty="0" smtClean="0"/>
              <a:t>Centre for Sustainability</a:t>
            </a:r>
            <a:endParaRPr lang="nl-NL" b="1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742365" y="2309551"/>
            <a:ext cx="1173451" cy="471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742365" y="2309551"/>
            <a:ext cx="1029435" cy="776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742365" y="2309551"/>
            <a:ext cx="1173451" cy="111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63873" r="43147" b="23508"/>
          <a:stretch>
            <a:fillRect/>
          </a:stretch>
        </p:blipFill>
        <p:spPr bwMode="auto">
          <a:xfrm>
            <a:off x="467544" y="5571642"/>
            <a:ext cx="2870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9552" y="4797152"/>
            <a:ext cx="279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TU Delft, Pioneer University and CE 100 partner</a:t>
            </a:r>
            <a:endParaRPr lang="nl-NL" dirty="0"/>
          </a:p>
        </p:txBody>
      </p:sp>
      <p:pic>
        <p:nvPicPr>
          <p:cNvPr id="4098" name="Picture 2" descr="A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57188"/>
            <a:ext cx="1600200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204788"/>
            <a:ext cx="1600200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8" t="71412" r="25766" b="17554"/>
          <a:stretch/>
        </p:blipFill>
        <p:spPr bwMode="auto">
          <a:xfrm>
            <a:off x="5546784" y="2055137"/>
            <a:ext cx="2625615" cy="141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827584" y="2399517"/>
            <a:ext cx="360040" cy="2397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020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2"/>
          <p:cNvSpPr txBox="1">
            <a:spLocks noGrp="1"/>
          </p:cNvSpPr>
          <p:nvPr/>
        </p:nvSpPr>
        <p:spPr bwMode="black">
          <a:xfrm>
            <a:off x="6477000" y="5837238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GB" altLang="en-US" sz="1000"/>
          </a:p>
        </p:txBody>
      </p:sp>
      <p:pic>
        <p:nvPicPr>
          <p:cNvPr id="532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39063" r="46980" b="24805"/>
          <a:stretch>
            <a:fillRect/>
          </a:stretch>
        </p:blipFill>
        <p:spPr bwMode="auto">
          <a:xfrm>
            <a:off x="3175" y="12700"/>
            <a:ext cx="9140825" cy="582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 descr="http://4.bp.blogspot.com/_97tzjVj8B04/TCpetyB6aPI/AAAAAAAAAeo/sskbAftWqCI/s1600/KEEP-CALM-POSTER-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0"/>
            <a:ext cx="3933825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5724525" y="5151438"/>
            <a:ext cx="3071813" cy="6858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200" b="1" kern="0" dirty="0">
                <a:solidFill>
                  <a:srgbClr val="FFFFFF"/>
                </a:solidFill>
                <a:latin typeface="HYGothic-Medium" pitchFamily="18" charset="-127"/>
                <a:ea typeface="HYGothic-Medium" pitchFamily="18" charset="-127"/>
                <a:cs typeface="+mj-cs"/>
              </a:rPr>
              <a:t>QUESTIONS? </a:t>
            </a:r>
          </a:p>
        </p:txBody>
      </p:sp>
      <p:pic>
        <p:nvPicPr>
          <p:cNvPr id="5325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0338" cy="583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34925" y="4337050"/>
            <a:ext cx="352901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Democracy probably requires relative abundance, not scarcity, in order to thrive.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100"/>
              <a:t>The circular economy – a wealth of flows, Webster K, 2015</a:t>
            </a:r>
          </a:p>
        </p:txBody>
      </p:sp>
      <p:pic>
        <p:nvPicPr>
          <p:cNvPr id="5325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1317" r="68192" b="73570"/>
          <a:stretch>
            <a:fillRect/>
          </a:stretch>
        </p:blipFill>
        <p:spPr bwMode="auto">
          <a:xfrm>
            <a:off x="1290638" y="5999163"/>
            <a:ext cx="24780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20" t="11317" r="68192" b="73570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4" t="42841" r="32108" b="42497"/>
          <a:stretch>
            <a:fillRect/>
          </a:stretch>
        </p:blipFill>
        <p:spPr bwMode="auto">
          <a:xfrm>
            <a:off x="0" y="6000750"/>
            <a:ext cx="12906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78343" r="72298" b="9157"/>
          <a:stretch>
            <a:fillRect/>
          </a:stretch>
        </p:blipFill>
        <p:spPr bwMode="auto">
          <a:xfrm>
            <a:off x="4655669" y="6102350"/>
            <a:ext cx="2049462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12700"/>
            <a:ext cx="128905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9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:\Ellen mcCarthur\comms\Linear Econ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3"/>
          <a:stretch>
            <a:fillRect/>
          </a:stretch>
        </p:blipFill>
        <p:spPr bwMode="auto">
          <a:xfrm>
            <a:off x="0" y="531333"/>
            <a:ext cx="91440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2740" r="20000" b="17860"/>
          <a:stretch>
            <a:fillRect/>
          </a:stretch>
        </p:blipFill>
        <p:spPr bwMode="auto">
          <a:xfrm>
            <a:off x="7632700" y="5963758"/>
            <a:ext cx="15113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7985" r="8629" b="26549"/>
          <a:stretch>
            <a:fillRect/>
          </a:stretch>
        </p:blipFill>
        <p:spPr bwMode="auto">
          <a:xfrm>
            <a:off x="0" y="836712"/>
            <a:ext cx="9144000" cy="492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2740" r="20000" b="17860"/>
          <a:stretch>
            <a:fillRect/>
          </a:stretch>
        </p:blipFill>
        <p:spPr bwMode="auto">
          <a:xfrm>
            <a:off x="7667285" y="5949950"/>
            <a:ext cx="15113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8850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446088"/>
            <a:ext cx="83312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5329238"/>
            <a:ext cx="5270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914400" y="152400"/>
            <a:ext cx="72358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nl-NL" sz="1900" b="1">
                <a:solidFill>
                  <a:schemeClr val="bg1"/>
                </a:solidFill>
                <a:ea typeface="ＭＳ Ｐゴシック" pitchFamily="34" charset="-128"/>
              </a:rPr>
              <a:t>Overview of critical elements</a:t>
            </a:r>
            <a:endParaRPr lang="en-US" altLang="nl-NL" sz="2800" b="1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7215188" y="2417763"/>
            <a:ext cx="425450" cy="492125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783388" y="1916113"/>
            <a:ext cx="425450" cy="488950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6351588" y="1916113"/>
            <a:ext cx="425450" cy="488950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1887538"/>
            <a:ext cx="425450" cy="492125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128713" y="950913"/>
            <a:ext cx="425450" cy="488950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2843213" y="2417763"/>
            <a:ext cx="425450" cy="492125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1128713" y="1452563"/>
            <a:ext cx="425450" cy="492125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6351588" y="2417763"/>
            <a:ext cx="425450" cy="492125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3267075" y="2925763"/>
            <a:ext cx="492125" cy="488950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34" name="Rectangle 15"/>
          <p:cNvSpPr>
            <a:spLocks noChangeArrowheads="1"/>
          </p:cNvSpPr>
          <p:nvPr/>
        </p:nvSpPr>
        <p:spPr bwMode="auto">
          <a:xfrm>
            <a:off x="4164013" y="2427288"/>
            <a:ext cx="1295400" cy="990600"/>
          </a:xfrm>
          <a:prstGeom prst="rect">
            <a:avLst/>
          </a:prstGeom>
          <a:noFill/>
          <a:ln w="38100">
            <a:solidFill>
              <a:srgbClr val="0A12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35" name="Rectangle 16"/>
          <p:cNvSpPr>
            <a:spLocks noChangeArrowheads="1"/>
          </p:cNvSpPr>
          <p:nvPr/>
        </p:nvSpPr>
        <p:spPr bwMode="auto">
          <a:xfrm>
            <a:off x="1973263" y="4297363"/>
            <a:ext cx="1785937" cy="488950"/>
          </a:xfrm>
          <a:prstGeom prst="rect">
            <a:avLst/>
          </a:prstGeom>
          <a:noFill/>
          <a:ln w="38100">
            <a:solidFill>
              <a:srgbClr val="FFF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36" name="Rectangle 17"/>
          <p:cNvSpPr>
            <a:spLocks noChangeArrowheads="1"/>
          </p:cNvSpPr>
          <p:nvPr/>
        </p:nvSpPr>
        <p:spPr bwMode="auto">
          <a:xfrm>
            <a:off x="1998663" y="1925638"/>
            <a:ext cx="425450" cy="5016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37" name="Line 25"/>
          <p:cNvSpPr>
            <a:spLocks noChangeShapeType="1"/>
          </p:cNvSpPr>
          <p:nvPr/>
        </p:nvSpPr>
        <p:spPr bwMode="auto">
          <a:xfrm>
            <a:off x="2354263" y="2778125"/>
            <a:ext cx="3213100" cy="129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8" name="Text Box 26"/>
          <p:cNvSpPr txBox="1">
            <a:spLocks noChangeArrowheads="1"/>
          </p:cNvSpPr>
          <p:nvPr/>
        </p:nvSpPr>
        <p:spPr bwMode="auto">
          <a:xfrm>
            <a:off x="5156200" y="3575050"/>
            <a:ext cx="2160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Platinum Group metals*</a:t>
            </a:r>
          </a:p>
        </p:txBody>
      </p:sp>
      <p:sp>
        <p:nvSpPr>
          <p:cNvPr id="30739" name="Text Box 27"/>
          <p:cNvSpPr txBox="1">
            <a:spLocks noChangeArrowheads="1"/>
          </p:cNvSpPr>
          <p:nvPr/>
        </p:nvSpPr>
        <p:spPr bwMode="auto">
          <a:xfrm>
            <a:off x="1736725" y="152400"/>
            <a:ext cx="2138363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Borates	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Magnesite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Silicon metal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Coking coal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Fluorspar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Natural graphite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Phosphate rock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nl-NL" sz="1000" b="1">
              <a:ea typeface="ＭＳ Ｐゴシック" pitchFamily="34" charset="-128"/>
            </a:endParaRPr>
          </a:p>
        </p:txBody>
      </p:sp>
      <p:sp>
        <p:nvSpPr>
          <p:cNvPr id="30740" name="Line 28"/>
          <p:cNvSpPr>
            <a:spLocks noChangeShapeType="1"/>
          </p:cNvSpPr>
          <p:nvPr/>
        </p:nvSpPr>
        <p:spPr bwMode="auto">
          <a:xfrm flipV="1">
            <a:off x="2471738" y="4148138"/>
            <a:ext cx="161925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1" name="Text Box 31"/>
          <p:cNvSpPr txBox="1">
            <a:spLocks noChangeArrowheads="1"/>
          </p:cNvSpPr>
          <p:nvPr/>
        </p:nvSpPr>
        <p:spPr bwMode="auto">
          <a:xfrm>
            <a:off x="609600" y="31750"/>
            <a:ext cx="7696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nl-NL">
                <a:solidFill>
                  <a:srgbClr val="008000"/>
                </a:solidFill>
                <a:ea typeface="ＭＳ Ｐゴシック" pitchFamily="34" charset="-128"/>
              </a:rPr>
              <a:t>Critical materials are…..</a:t>
            </a:r>
          </a:p>
        </p:txBody>
      </p:sp>
      <p:sp>
        <p:nvSpPr>
          <p:cNvPr id="30742" name="Slide Number Placeholder 2"/>
          <p:cNvSpPr txBox="1">
            <a:spLocks noGrp="1"/>
          </p:cNvSpPr>
          <p:nvPr/>
        </p:nvSpPr>
        <p:spPr bwMode="black">
          <a:xfrm>
            <a:off x="6992938" y="5970588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8E125E-6F96-4AF2-9C2D-7DEFB5572C23}" type="slidenum">
              <a:rPr lang="en-US" altLang="nl-NL" sz="1000">
                <a:ea typeface="ＭＳ Ｐゴシック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nl-NL" sz="1000">
              <a:ea typeface="ＭＳ Ｐゴシック" pitchFamily="34" charset="-128"/>
            </a:endParaRPr>
          </a:p>
        </p:txBody>
      </p:sp>
      <p:sp>
        <p:nvSpPr>
          <p:cNvPr id="30743" name="Rectangle 17"/>
          <p:cNvSpPr>
            <a:spLocks noChangeArrowheads="1"/>
          </p:cNvSpPr>
          <p:nvPr/>
        </p:nvSpPr>
        <p:spPr bwMode="auto">
          <a:xfrm>
            <a:off x="1998663" y="2441575"/>
            <a:ext cx="425450" cy="487363"/>
          </a:xfrm>
          <a:prstGeom prst="rect">
            <a:avLst/>
          </a:prstGeom>
          <a:noFill/>
          <a:ln w="38100">
            <a:solidFill>
              <a:srgbClr val="FB00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44" name="Rectangle 17"/>
          <p:cNvSpPr>
            <a:spLocks noChangeArrowheads="1"/>
          </p:cNvSpPr>
          <p:nvPr/>
        </p:nvSpPr>
        <p:spPr bwMode="auto">
          <a:xfrm>
            <a:off x="4202113" y="4310063"/>
            <a:ext cx="423862" cy="487362"/>
          </a:xfrm>
          <a:prstGeom prst="rect">
            <a:avLst/>
          </a:prstGeom>
          <a:noFill/>
          <a:ln w="38100">
            <a:solidFill>
              <a:srgbClr val="FFF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45" name="Text Box 27"/>
          <p:cNvSpPr txBox="1">
            <a:spLocks noChangeArrowheads="1"/>
          </p:cNvSpPr>
          <p:nvPr/>
        </p:nvSpPr>
        <p:spPr bwMode="auto">
          <a:xfrm>
            <a:off x="1889125" y="3946525"/>
            <a:ext cx="2160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Light Rare Earths (LREE)</a:t>
            </a:r>
          </a:p>
        </p:txBody>
      </p:sp>
      <p:sp>
        <p:nvSpPr>
          <p:cNvPr id="30746" name="Line 28"/>
          <p:cNvSpPr>
            <a:spLocks noChangeShapeType="1"/>
          </p:cNvSpPr>
          <p:nvPr/>
        </p:nvSpPr>
        <p:spPr bwMode="auto">
          <a:xfrm flipH="1" flipV="1">
            <a:off x="3690938" y="4083050"/>
            <a:ext cx="722312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7" name="Line 25"/>
          <p:cNvSpPr>
            <a:spLocks noChangeShapeType="1"/>
          </p:cNvSpPr>
          <p:nvPr/>
        </p:nvSpPr>
        <p:spPr bwMode="auto">
          <a:xfrm>
            <a:off x="5326063" y="3413125"/>
            <a:ext cx="590550" cy="223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8" name="Text Box 27"/>
          <p:cNvSpPr txBox="1">
            <a:spLocks noChangeArrowheads="1"/>
          </p:cNvSpPr>
          <p:nvPr/>
        </p:nvSpPr>
        <p:spPr bwMode="auto">
          <a:xfrm>
            <a:off x="5599113" y="3946525"/>
            <a:ext cx="2160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000" b="1">
                <a:ea typeface="ＭＳ Ｐゴシック" pitchFamily="34" charset="-128"/>
              </a:rPr>
              <a:t>Heavy Rare Earths (HREE)</a:t>
            </a:r>
          </a:p>
        </p:txBody>
      </p:sp>
      <p:sp>
        <p:nvSpPr>
          <p:cNvPr id="30749" name="Line 28"/>
          <p:cNvSpPr>
            <a:spLocks noChangeShapeType="1"/>
          </p:cNvSpPr>
          <p:nvPr/>
        </p:nvSpPr>
        <p:spPr bwMode="auto">
          <a:xfrm flipV="1">
            <a:off x="5880100" y="4148138"/>
            <a:ext cx="287338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50" name="Rectangle 10"/>
          <p:cNvSpPr>
            <a:spLocks noChangeArrowheads="1"/>
          </p:cNvSpPr>
          <p:nvPr/>
        </p:nvSpPr>
        <p:spPr bwMode="auto">
          <a:xfrm>
            <a:off x="3302000" y="1935163"/>
            <a:ext cx="423863" cy="492125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51" name="Rectangle 9"/>
          <p:cNvSpPr>
            <a:spLocks noChangeArrowheads="1"/>
          </p:cNvSpPr>
          <p:nvPr/>
        </p:nvSpPr>
        <p:spPr bwMode="auto">
          <a:xfrm>
            <a:off x="712788" y="949325"/>
            <a:ext cx="423862" cy="490538"/>
          </a:xfrm>
          <a:prstGeom prst="rect">
            <a:avLst/>
          </a:prstGeom>
          <a:noFill/>
          <a:ln w="38100">
            <a:solidFill>
              <a:srgbClr val="FF5B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46312" y="5654001"/>
            <a:ext cx="71943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00" b="1" dirty="0"/>
              <a:t>REPORT ON CRITICAL RAW MATERIALS FOR THE </a:t>
            </a:r>
            <a:r>
              <a:rPr lang="en-GB" sz="1000" b="1" cap="all" dirty="0"/>
              <a:t>EU</a:t>
            </a:r>
            <a:endParaRPr lang="nl-NL" sz="1000" b="1" dirty="0"/>
          </a:p>
          <a:p>
            <a:pPr>
              <a:defRPr/>
            </a:pPr>
            <a:r>
              <a:rPr lang="en-GB" sz="1000" b="1" dirty="0"/>
              <a:t> </a:t>
            </a:r>
            <a:endParaRPr lang="nl-NL" sz="1000" b="1" dirty="0"/>
          </a:p>
          <a:p>
            <a:pPr>
              <a:defRPr/>
            </a:pPr>
            <a:r>
              <a:rPr lang="en-GB" sz="1000" i="1" dirty="0"/>
              <a:t>Report of the European Commission and the Ad hoc Working Group on defining critical raw materials and European Commission matter</a:t>
            </a:r>
            <a:endParaRPr lang="nl-NL" sz="1000" i="1" dirty="0"/>
          </a:p>
          <a:p>
            <a:pPr>
              <a:defRPr/>
            </a:pPr>
            <a:r>
              <a:rPr lang="en-GB" sz="1000" i="1" dirty="0"/>
              <a:t> </a:t>
            </a:r>
            <a:endParaRPr lang="nl-NL" sz="1000" i="1" dirty="0"/>
          </a:p>
          <a:p>
            <a:pPr>
              <a:defRPr/>
            </a:pPr>
            <a:r>
              <a:rPr lang="en-GB" sz="1000" i="1" dirty="0"/>
              <a:t>European Commission May 2014</a:t>
            </a:r>
            <a:endParaRPr lang="nl-NL" sz="1000" i="1" dirty="0"/>
          </a:p>
        </p:txBody>
      </p:sp>
      <p:sp>
        <p:nvSpPr>
          <p:cNvPr id="30753" name="Rectangle 16"/>
          <p:cNvSpPr>
            <a:spLocks noChangeArrowheads="1"/>
          </p:cNvSpPr>
          <p:nvPr/>
        </p:nvSpPr>
        <p:spPr bwMode="auto">
          <a:xfrm>
            <a:off x="4645025" y="4295775"/>
            <a:ext cx="3505200" cy="490538"/>
          </a:xfrm>
          <a:prstGeom prst="rect">
            <a:avLst/>
          </a:prstGeom>
          <a:noFill/>
          <a:ln w="38100">
            <a:solidFill>
              <a:srgbClr val="FB00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54" name="TextBox 1"/>
          <p:cNvSpPr txBox="1">
            <a:spLocks noChangeArrowheads="1"/>
          </p:cNvSpPr>
          <p:nvPr/>
        </p:nvSpPr>
        <p:spPr bwMode="auto">
          <a:xfrm>
            <a:off x="1341438" y="3946525"/>
            <a:ext cx="395287" cy="469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nl-NL">
              <a:cs typeface="Arial" pitchFamily="34" charset="0"/>
            </a:endParaRPr>
          </a:p>
        </p:txBody>
      </p:sp>
      <p:sp>
        <p:nvSpPr>
          <p:cNvPr id="30755" name="Rectangle 16"/>
          <p:cNvSpPr>
            <a:spLocks noChangeArrowheads="1"/>
          </p:cNvSpPr>
          <p:nvPr/>
        </p:nvSpPr>
        <p:spPr bwMode="auto">
          <a:xfrm>
            <a:off x="1998663" y="2909888"/>
            <a:ext cx="425450" cy="490537"/>
          </a:xfrm>
          <a:prstGeom prst="rect">
            <a:avLst/>
          </a:prstGeom>
          <a:noFill/>
          <a:ln w="38100">
            <a:solidFill>
              <a:srgbClr val="FB00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nl-NL" sz="1800">
              <a:ea typeface="ＭＳ Ｐゴシック" pitchFamily="34" charset="-128"/>
            </a:endParaRPr>
          </a:p>
        </p:txBody>
      </p:sp>
      <p:sp>
        <p:nvSpPr>
          <p:cNvPr id="30756" name="Line 25"/>
          <p:cNvSpPr>
            <a:spLocks noChangeShapeType="1"/>
          </p:cNvSpPr>
          <p:nvPr/>
        </p:nvSpPr>
        <p:spPr bwMode="auto">
          <a:xfrm>
            <a:off x="2335213" y="3125788"/>
            <a:ext cx="3213100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7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Philips_MASTER_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95363"/>
            <a:ext cx="48006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samsung_led_lcd_tv_1__715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689350"/>
            <a:ext cx="3776662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iphone5-front-b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709613"/>
            <a:ext cx="30511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143084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3565525"/>
            <a:ext cx="5238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 descr="ANd9GcSReOvOO6UNoYagp-FJOTGjO5uxX1r6TTwhXInMLf5sxZ8THdthO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030288"/>
            <a:ext cx="273685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" descr="hitachi_li-ion-batte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3429000"/>
            <a:ext cx="37147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picture_3(3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879475"/>
            <a:ext cx="58547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 descr="fibre_optic_cab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2809875"/>
            <a:ext cx="52387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23" descr="hydrogen-fuel-ce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371850"/>
            <a:ext cx="41306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25" descr="diesel-pump_1455442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889000"/>
            <a:ext cx="50673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27" descr="Comcast-Center-exterior-facade-silvery-high-performance-glass-building-entranc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844675"/>
            <a:ext cx="4445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29" descr="D41DB314-E7F2-99DF-3D6ACEC215A9A006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909638"/>
            <a:ext cx="4030663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33" descr="CTsca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1601788"/>
            <a:ext cx="4738687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 Box 38"/>
          <p:cNvSpPr txBox="1">
            <a:spLocks noChangeArrowheads="1"/>
          </p:cNvSpPr>
          <p:nvPr/>
        </p:nvSpPr>
        <p:spPr bwMode="auto">
          <a:xfrm>
            <a:off x="468313" y="188913"/>
            <a:ext cx="7696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nl-NL" sz="2800" b="1">
                <a:solidFill>
                  <a:srgbClr val="00A6D7"/>
                </a:solidFill>
              </a:rPr>
              <a:t>Critical Materials – used in….. </a:t>
            </a:r>
          </a:p>
        </p:txBody>
      </p:sp>
      <p:pic>
        <p:nvPicPr>
          <p:cNvPr id="10275" name="Picture 3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09638"/>
            <a:ext cx="44577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7" name="Picture 37" descr="design_her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476375"/>
            <a:ext cx="63722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99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771775" y="-71794"/>
            <a:ext cx="8229600" cy="1143001"/>
          </a:xfrm>
        </p:spPr>
        <p:txBody>
          <a:bodyPr/>
          <a:lstStyle/>
          <a:p>
            <a:r>
              <a:rPr lang="en-GB" altLang="nl-NL" sz="2800" dirty="0" smtClean="0"/>
              <a:t>Elements everywhere</a:t>
            </a:r>
          </a:p>
        </p:txBody>
      </p:sp>
      <p:sp>
        <p:nvSpPr>
          <p:cNvPr id="33795" name="Content Placeholder 3"/>
          <p:cNvSpPr>
            <a:spLocks noGrp="1"/>
          </p:cNvSpPr>
          <p:nvPr>
            <p:ph sz="half" idx="2"/>
          </p:nvPr>
        </p:nvSpPr>
        <p:spPr>
          <a:xfrm>
            <a:off x="2771775" y="660817"/>
            <a:ext cx="5803900" cy="46815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GB" altLang="nl-NL" sz="1600" b="1" dirty="0" smtClean="0"/>
              <a:t>Typical elements</a:t>
            </a:r>
          </a:p>
          <a:p>
            <a:pPr marL="0" indent="0">
              <a:buFont typeface="Arial" pitchFamily="34" charset="0"/>
              <a:buNone/>
            </a:pPr>
            <a:r>
              <a:rPr lang="en-GB" altLang="nl-NL" sz="1600" dirty="0" smtClean="0"/>
              <a:t>H, Li, Be, C, N, O, F, Al, Si, S, Cl, K, Ca, </a:t>
            </a:r>
            <a:r>
              <a:rPr lang="en-GB" altLang="nl-NL" sz="1600" dirty="0" err="1" smtClean="0"/>
              <a:t>Ti</a:t>
            </a:r>
            <a:r>
              <a:rPr lang="en-GB" altLang="nl-NL" sz="1600" dirty="0" smtClean="0"/>
              <a:t>, Cr, </a:t>
            </a:r>
            <a:r>
              <a:rPr lang="en-GB" altLang="nl-NL" sz="1600" dirty="0" err="1" smtClean="0"/>
              <a:t>Mn</a:t>
            </a:r>
            <a:r>
              <a:rPr lang="en-GB" altLang="nl-NL" sz="1600" dirty="0" smtClean="0"/>
              <a:t>, Fe, Co, Ni, Cu, Zn, Ga, As, Br, </a:t>
            </a:r>
            <a:r>
              <a:rPr lang="en-GB" altLang="nl-NL" sz="1600" dirty="0" err="1" smtClean="0"/>
              <a:t>Sr</a:t>
            </a:r>
            <a:r>
              <a:rPr lang="en-GB" altLang="nl-NL" sz="1600" dirty="0" smtClean="0"/>
              <a:t>, Y, </a:t>
            </a:r>
            <a:r>
              <a:rPr lang="en-GB" altLang="nl-NL" sz="1600" dirty="0" err="1" smtClean="0"/>
              <a:t>Zr</a:t>
            </a:r>
            <a:r>
              <a:rPr lang="en-GB" altLang="nl-NL" sz="1600" dirty="0" smtClean="0"/>
              <a:t>, Ru, </a:t>
            </a:r>
            <a:r>
              <a:rPr lang="en-GB" altLang="nl-NL" sz="1600" dirty="0" err="1" smtClean="0"/>
              <a:t>Pd</a:t>
            </a:r>
            <a:r>
              <a:rPr lang="en-GB" altLang="nl-NL" sz="1600" dirty="0" smtClean="0"/>
              <a:t>, Ag, Cd, In, Sn, Sb, Ba, Ta, W, Pt, Au, Hg, </a:t>
            </a:r>
            <a:r>
              <a:rPr lang="en-GB" altLang="nl-NL" sz="1600" dirty="0" err="1" smtClean="0"/>
              <a:t>Pb</a:t>
            </a:r>
            <a:r>
              <a:rPr lang="en-GB" altLang="nl-NL" sz="1600" dirty="0" smtClean="0"/>
              <a:t>, Bi, </a:t>
            </a:r>
            <a:r>
              <a:rPr lang="en-GB" altLang="nl-NL" sz="1600" dirty="0" err="1" smtClean="0"/>
              <a:t>Nd</a:t>
            </a:r>
            <a:r>
              <a:rPr lang="en-GB" altLang="nl-NL" sz="1600" dirty="0" smtClean="0"/>
              <a:t>. + +  = 75 elements</a:t>
            </a:r>
          </a:p>
          <a:p>
            <a:pPr marL="0" indent="0">
              <a:buFont typeface="Arial" pitchFamily="34" charset="0"/>
              <a:buNone/>
            </a:pPr>
            <a:r>
              <a:rPr lang="en-GB" altLang="nl-NL" sz="16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en-GB" altLang="nl-NL" sz="1600" dirty="0" smtClean="0">
                <a:solidFill>
                  <a:schemeClr val="tx2"/>
                </a:solidFill>
              </a:rPr>
              <a:t>mobile phone weighing 100 grams, contains </a:t>
            </a:r>
          </a:p>
          <a:p>
            <a:pPr marL="400050" lvl="1" indent="0">
              <a:buFont typeface="Arial" pitchFamily="34" charset="0"/>
              <a:buNone/>
            </a:pPr>
            <a:r>
              <a:rPr lang="en-GB" altLang="nl-NL" sz="1600" dirty="0" smtClean="0">
                <a:solidFill>
                  <a:schemeClr val="tx2"/>
                </a:solidFill>
              </a:rPr>
              <a:t>13.7 g of copper</a:t>
            </a:r>
          </a:p>
          <a:p>
            <a:pPr marL="400050" lvl="1" indent="0">
              <a:buFont typeface="Arial" pitchFamily="34" charset="0"/>
              <a:buNone/>
            </a:pPr>
            <a:r>
              <a:rPr lang="en-GB" altLang="nl-NL" sz="1600" dirty="0" smtClean="0">
                <a:solidFill>
                  <a:schemeClr val="tx2"/>
                </a:solidFill>
              </a:rPr>
              <a:t>0.189 g of silver</a:t>
            </a:r>
          </a:p>
          <a:p>
            <a:pPr marL="400050" lvl="1" indent="0">
              <a:buFont typeface="Arial" pitchFamily="34" charset="0"/>
              <a:buNone/>
            </a:pPr>
            <a:r>
              <a:rPr lang="en-GB" altLang="nl-NL" sz="1600" dirty="0" smtClean="0">
                <a:solidFill>
                  <a:schemeClr val="tx2"/>
                </a:solidFill>
              </a:rPr>
              <a:t>0.028 g of gold</a:t>
            </a:r>
          </a:p>
          <a:p>
            <a:pPr marL="400050" lvl="1" indent="0">
              <a:buFont typeface="Arial" pitchFamily="34" charset="0"/>
              <a:buNone/>
            </a:pPr>
            <a:r>
              <a:rPr lang="en-GB" altLang="nl-NL" sz="1600" dirty="0" smtClean="0">
                <a:solidFill>
                  <a:schemeClr val="tx2"/>
                </a:solidFill>
              </a:rPr>
              <a:t>0.014 g of palladium</a:t>
            </a:r>
          </a:p>
          <a:p>
            <a:pPr marL="400050" lvl="1" indent="0">
              <a:buFont typeface="Arial" pitchFamily="34" charset="0"/>
              <a:buNone/>
            </a:pPr>
            <a:endParaRPr lang="en-GB" altLang="nl-NL" sz="1600" dirty="0" smtClean="0">
              <a:solidFill>
                <a:schemeClr val="tx2"/>
              </a:solidFill>
            </a:endParaRPr>
          </a:p>
          <a:p>
            <a:pPr marL="400050" lvl="1" indent="0">
              <a:buFont typeface="Arial" pitchFamily="34" charset="0"/>
              <a:buNone/>
            </a:pPr>
            <a:endParaRPr lang="en-GB" altLang="nl-NL" sz="1600" dirty="0" smtClean="0">
              <a:solidFill>
                <a:schemeClr val="tx2"/>
              </a:solidFill>
            </a:endParaRPr>
          </a:p>
          <a:p>
            <a:pPr marL="400050" lvl="1" indent="0">
              <a:buFont typeface="Arial" pitchFamily="34" charset="0"/>
              <a:buNone/>
            </a:pPr>
            <a:endParaRPr lang="en-GB" altLang="nl-NL" sz="1600" dirty="0" smtClean="0">
              <a:solidFill>
                <a:schemeClr val="tx2"/>
              </a:solidFill>
            </a:endParaRPr>
          </a:p>
          <a:p>
            <a:pPr marL="400050" lvl="1" indent="0">
              <a:buFont typeface="Arial" pitchFamily="34" charset="0"/>
              <a:buNone/>
            </a:pPr>
            <a:endParaRPr lang="en-GB" altLang="nl-NL" sz="1600" dirty="0" smtClean="0">
              <a:solidFill>
                <a:schemeClr val="tx2"/>
              </a:solidFill>
            </a:endParaRPr>
          </a:p>
          <a:p>
            <a:pPr marL="400050" lvl="1" indent="0">
              <a:buFont typeface="Arial" pitchFamily="34" charset="0"/>
              <a:buNone/>
            </a:pPr>
            <a:endParaRPr lang="en-GB" altLang="nl-NL" sz="1600" dirty="0" smtClean="0"/>
          </a:p>
        </p:txBody>
      </p:sp>
      <p:pic>
        <p:nvPicPr>
          <p:cNvPr id="33796" name="Picture 2" descr="http://www.ceriacell.com/content/uploads/samsung-galaxy-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1989138"/>
            <a:ext cx="1814513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8241"/>
            <a:ext cx="26289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5307806"/>
            <a:ext cx="259715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4" t="42841" r="32108" b="42497"/>
          <a:stretch>
            <a:fillRect/>
          </a:stretch>
        </p:blipFill>
        <p:spPr bwMode="auto">
          <a:xfrm>
            <a:off x="6487319" y="5874543"/>
            <a:ext cx="11160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502041" y="4006090"/>
            <a:ext cx="3760648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nl-NL" dirty="0"/>
              <a:t>“To put GE’s material usage in perspective, we use at least 70 of the first 83 elements listed in the Periodic Table of Elements”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nl-NL" dirty="0" err="1"/>
              <a:t>Duclos</a:t>
            </a:r>
            <a:r>
              <a:rPr lang="en-GB" altLang="nl-NL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37235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07950" y="5970588"/>
            <a:ext cx="648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Ellen MacArthur Foundation, Towards the Circular Economy. Economic and business rationale for an accelerated transition (Vol. 1), 2012  Also Vol 2 &amp; 3                                                                                         </a:t>
            </a:r>
            <a:endParaRPr lang="nl-NL" altLang="en-US" sz="1400"/>
          </a:p>
        </p:txBody>
      </p:sp>
      <p:pic>
        <p:nvPicPr>
          <p:cNvPr id="38915" name="Picture 2" descr="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10594" b="12206"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78343" r="72298" b="9157"/>
          <a:stretch>
            <a:fillRect/>
          </a:stretch>
        </p:blipFill>
        <p:spPr bwMode="auto">
          <a:xfrm>
            <a:off x="346075" y="6021388"/>
            <a:ext cx="20494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1"/>
          <p:cNvSpPr>
            <a:spLocks noChangeArrowheads="1"/>
          </p:cNvSpPr>
          <p:nvPr/>
        </p:nvSpPr>
        <p:spPr bwMode="auto">
          <a:xfrm>
            <a:off x="6554788" y="5694363"/>
            <a:ext cx="2555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GB" altLang="nl-NL" sz="1600" dirty="0"/>
              <a:t>http://www.ellenmacarthurfoundation.org/circular-economy/interactive-diagram</a:t>
            </a:r>
          </a:p>
        </p:txBody>
      </p:sp>
    </p:spTree>
    <p:extLst>
      <p:ext uri="{BB962C8B-B14F-4D97-AF65-F5344CB8AC3E}">
        <p14:creationId xmlns:p14="http://schemas.microsoft.com/office/powerpoint/2010/main" val="13231383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S-EMF 2013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Delft University of Technology (Netherlands</a:t>
            </a:r>
            <a:r>
              <a:rPr lang="en-US" b="1" dirty="0" smtClean="0"/>
              <a:t>)</a:t>
            </a:r>
          </a:p>
          <a:p>
            <a:endParaRPr lang="en-US" b="1" dirty="0"/>
          </a:p>
          <a:p>
            <a:r>
              <a:rPr lang="nl-NL" b="1" dirty="0" smtClean="0"/>
              <a:t>David </a:t>
            </a:r>
            <a:r>
              <a:rPr lang="nl-NL" b="1" dirty="0"/>
              <a:t>Peck (mentor)</a:t>
            </a:r>
          </a:p>
          <a:p>
            <a:pPr marL="0" indent="0">
              <a:buNone/>
            </a:pPr>
            <a:r>
              <a:rPr lang="en-US" i="1" dirty="0" smtClean="0"/>
              <a:t>“….if I’m </a:t>
            </a:r>
            <a:r>
              <a:rPr lang="en-US" i="1" dirty="0"/>
              <a:t>really honest, I’ve not seen any other credible</a:t>
            </a:r>
          </a:p>
          <a:p>
            <a:pPr marL="0" indent="0">
              <a:buNone/>
            </a:pPr>
            <a:r>
              <a:rPr lang="en-US" i="1" dirty="0"/>
              <a:t>solution in Europe that offers a solution space to critical materials. For me the </a:t>
            </a:r>
            <a:r>
              <a:rPr lang="en-US" i="1" dirty="0" smtClean="0"/>
              <a:t>circular economy </a:t>
            </a:r>
            <a:r>
              <a:rPr lang="en-US" i="1" dirty="0"/>
              <a:t>is the answer on the table at this time</a:t>
            </a:r>
            <a:r>
              <a:rPr lang="en-US" i="1" dirty="0" smtClean="0"/>
              <a:t>.”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Flora </a:t>
            </a:r>
            <a:r>
              <a:rPr lang="en-US" b="1" dirty="0"/>
              <a:t>Poppelaars (fellow)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“The model is focused on business and how to make it interesting for companies to </a:t>
            </a:r>
            <a:r>
              <a:rPr lang="en-US" b="1" i="1" dirty="0"/>
              <a:t>use </a:t>
            </a:r>
            <a:r>
              <a:rPr lang="en-US" i="1" dirty="0"/>
              <a:t>it. </a:t>
            </a:r>
            <a:r>
              <a:rPr lang="en-US" i="1" dirty="0" smtClean="0"/>
              <a:t>It seems </a:t>
            </a:r>
            <a:r>
              <a:rPr lang="en-US" i="1" dirty="0"/>
              <a:t>really possible to make it work and that makes me feel a lot more optimistic about </a:t>
            </a:r>
            <a:r>
              <a:rPr lang="en-US" i="1" dirty="0" smtClean="0"/>
              <a:t>our </a:t>
            </a:r>
            <a:r>
              <a:rPr lang="nl-NL" i="1" dirty="0" err="1" smtClean="0"/>
              <a:t>economy</a:t>
            </a:r>
            <a:r>
              <a:rPr lang="nl-NL" i="1" dirty="0"/>
              <a:t>.”</a:t>
            </a:r>
            <a:endParaRPr lang="nl-NL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2740" r="20000" b="17860"/>
          <a:stretch>
            <a:fillRect/>
          </a:stretch>
        </p:blipFill>
        <p:spPr bwMode="auto">
          <a:xfrm>
            <a:off x="7186788" y="5661248"/>
            <a:ext cx="1991797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606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108BD9"/>
    </a:lt2>
    <a:accent1>
      <a:srgbClr val="ADC610"/>
    </a:accent1>
    <a:accent2>
      <a:srgbClr val="002B60"/>
    </a:accent2>
    <a:accent3>
      <a:srgbClr val="FFFFFF"/>
    </a:accent3>
    <a:accent4>
      <a:srgbClr val="000000"/>
    </a:accent4>
    <a:accent5>
      <a:srgbClr val="D3DFAA"/>
    </a:accent5>
    <a:accent6>
      <a:srgbClr val="002656"/>
    </a:accent6>
    <a:hlink>
      <a:srgbClr val="A10058"/>
    </a:hlink>
    <a:folHlink>
      <a:srgbClr val="66BCAA"/>
    </a:folHlink>
  </a:clrScheme>
  <a:fontScheme name="text">
    <a:majorFont>
      <a:latin typeface="Bookman Old Style"/>
      <a:ea typeface=""/>
      <a:cs typeface=""/>
    </a:majorFont>
    <a:minorFont>
      <a:latin typeface="Tahoma"/>
      <a:ea typeface=""/>
      <a:cs typeface=""/>
    </a:minorFont>
  </a:fontScheme>
  <a:fmtScheme name="Trek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498</Words>
  <Application>Microsoft Office PowerPoint</Application>
  <PresentationFormat>On-screen Show (4:3)</PresentationFormat>
  <Paragraphs>78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ＭＳ Ｐゴシック</vt:lpstr>
      <vt:lpstr>Arial</vt:lpstr>
      <vt:lpstr>Calibri</vt:lpstr>
      <vt:lpstr>HYGothic-Medium</vt:lpstr>
      <vt:lpstr>Tahoma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Elements everywhere</vt:lpstr>
      <vt:lpstr>PowerPoint Presentation</vt:lpstr>
      <vt:lpstr>S-EMF 2013</vt:lpstr>
      <vt:lpstr>PowerPoint Presentation</vt:lpstr>
      <vt:lpstr>PowerPoint Presentation</vt:lpstr>
      <vt:lpstr>The topic of critical materials is comparatively new. The product design community = not aware + not my problem History shows that material constraint solutions = new designs. Design can gain greater societal relevance, power and importance because of it. Put simply material constraint can be a ‘game-changer’ in the field of product design. </vt:lpstr>
      <vt:lpstr>Who (back then) – 1943</vt:lpstr>
      <vt:lpstr>This is pre-war = bad design</vt:lpstr>
      <vt:lpstr>Utility design = good design</vt:lpstr>
      <vt:lpstr>All details compulsory = good design</vt:lpstr>
      <vt:lpstr>Any reminders here?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Peck</dc:creator>
  <cp:lastModifiedBy>Eva van Baren</cp:lastModifiedBy>
  <cp:revision>13</cp:revision>
  <dcterms:created xsi:type="dcterms:W3CDTF">2016-07-12T12:56:42Z</dcterms:created>
  <dcterms:modified xsi:type="dcterms:W3CDTF">2016-09-15T10:47:40Z</dcterms:modified>
</cp:coreProperties>
</file>